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2.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20.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handoutMasterIdLst>
    <p:handoutMasterId r:id="rId44"/>
  </p:handoutMasterIdLst>
  <p:sldIdLst>
    <p:sldId id="305" r:id="rId2"/>
    <p:sldId id="310" r:id="rId3"/>
    <p:sldId id="307" r:id="rId4"/>
    <p:sldId id="301" r:id="rId5"/>
    <p:sldId id="264" r:id="rId6"/>
    <p:sldId id="308" r:id="rId7"/>
    <p:sldId id="262" r:id="rId8"/>
    <p:sldId id="263" r:id="rId9"/>
    <p:sldId id="306" r:id="rId10"/>
    <p:sldId id="265" r:id="rId11"/>
    <p:sldId id="260" r:id="rId12"/>
    <p:sldId id="259" r:id="rId13"/>
    <p:sldId id="266" r:id="rId14"/>
    <p:sldId id="267" r:id="rId15"/>
    <p:sldId id="268" r:id="rId16"/>
    <p:sldId id="269" r:id="rId17"/>
    <p:sldId id="270" r:id="rId18"/>
    <p:sldId id="271" r:id="rId19"/>
    <p:sldId id="272" r:id="rId20"/>
    <p:sldId id="273" r:id="rId21"/>
    <p:sldId id="309" r:id="rId22"/>
    <p:sldId id="296" r:id="rId23"/>
    <p:sldId id="278" r:id="rId24"/>
    <p:sldId id="279" r:id="rId25"/>
    <p:sldId id="280" r:id="rId26"/>
    <p:sldId id="281" r:id="rId27"/>
    <p:sldId id="282" r:id="rId28"/>
    <p:sldId id="285" r:id="rId29"/>
    <p:sldId id="286" r:id="rId30"/>
    <p:sldId id="290" r:id="rId31"/>
    <p:sldId id="291" r:id="rId32"/>
    <p:sldId id="292" r:id="rId33"/>
    <p:sldId id="293" r:id="rId34"/>
    <p:sldId id="294" r:id="rId35"/>
    <p:sldId id="300" r:id="rId36"/>
    <p:sldId id="297" r:id="rId37"/>
    <p:sldId id="274" r:id="rId38"/>
    <p:sldId id="275" r:id="rId39"/>
    <p:sldId id="299" r:id="rId40"/>
    <p:sldId id="298" r:id="rId41"/>
    <p:sldId id="302" r:id="rId4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customXml" Target="../customXml/item3.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D1CDC5F1-846D-465D-AB83-A1D0870DC02B}" type="datetimeFigureOut">
              <a:rPr lang="en-US" smtClean="0"/>
              <a:pPr/>
              <a:t>9/9/2015</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662EA410-BDA6-44B9-9B03-BA11CC047841}" type="slidenum">
              <a:rPr lang="en-US" smtClean="0"/>
              <a:pPr/>
              <a:t>‹#›</a:t>
            </a:fld>
            <a:endParaRPr lang="en-US"/>
          </a:p>
        </p:txBody>
      </p:sp>
    </p:spTree>
    <p:extLst>
      <p:ext uri="{BB962C8B-B14F-4D97-AF65-F5344CB8AC3E}">
        <p14:creationId xmlns:p14="http://schemas.microsoft.com/office/powerpoint/2010/main" val="1188347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D91AF14-24E9-40D6-924F-0B3EED04DDE5}" type="datetimeFigureOut">
              <a:rPr lang="en-US" smtClean="0"/>
              <a:pPr/>
              <a:t>9/9/2015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B643128-5FA2-4949-8980-B04A81F66B62}" type="slidenum">
              <a:rPr lang="en-US" smtClean="0"/>
              <a:pPr/>
              <a:t>‹#›</a:t>
            </a:fld>
            <a:endParaRPr lang="en-US"/>
          </a:p>
        </p:txBody>
      </p:sp>
    </p:spTree>
    <p:extLst>
      <p:ext uri="{BB962C8B-B14F-4D97-AF65-F5344CB8AC3E}">
        <p14:creationId xmlns:p14="http://schemas.microsoft.com/office/powerpoint/2010/main" val="2467861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643128-5FA2-4949-8980-B04A81F66B62}" type="slidenum">
              <a:rPr lang="en-US" smtClean="0"/>
              <a:pPr/>
              <a:t>3</a:t>
            </a:fld>
            <a:endParaRPr lang="en-US"/>
          </a:p>
        </p:txBody>
      </p:sp>
    </p:spTree>
    <p:extLst>
      <p:ext uri="{BB962C8B-B14F-4D97-AF65-F5344CB8AC3E}">
        <p14:creationId xmlns:p14="http://schemas.microsoft.com/office/powerpoint/2010/main" val="3564400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643128-5FA2-4949-8980-B04A81F66B62}" type="slidenum">
              <a:rPr lang="en-US" smtClean="0"/>
              <a:pPr/>
              <a:t>4</a:t>
            </a:fld>
            <a:endParaRPr lang="en-US"/>
          </a:p>
        </p:txBody>
      </p:sp>
    </p:spTree>
    <p:extLst>
      <p:ext uri="{BB962C8B-B14F-4D97-AF65-F5344CB8AC3E}">
        <p14:creationId xmlns:p14="http://schemas.microsoft.com/office/powerpoint/2010/main" val="146248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EEC9B4A1-9A48-48BC-835C-F3CC029ECDBC}"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FE56B-22D7-4BE3-9396-FBDFC6D33FE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C9B4A1-9A48-48BC-835C-F3CC029ECDBC}"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FE56B-22D7-4BE3-9396-FBDFC6D33F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C9B4A1-9A48-48BC-835C-F3CC029ECDBC}" type="datetimeFigureOut">
              <a:rPr lang="en-US" smtClean="0"/>
              <a:pPr/>
              <a:t>9/9/2015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661FE56B-22D7-4BE3-9396-FBDFC6D33F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C9B4A1-9A48-48BC-835C-F3CC029ECDBC}"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FE56B-22D7-4BE3-9396-FBDFC6D33F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C9B4A1-9A48-48BC-835C-F3CC029ECDBC}" type="datetimeFigureOut">
              <a:rPr lang="en-US" smtClean="0"/>
              <a:pPr/>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FE56B-22D7-4BE3-9396-FBDFC6D33FE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C9B4A1-9A48-48BC-835C-F3CC029ECDBC}"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FE56B-22D7-4BE3-9396-FBDFC6D33F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EC9B4A1-9A48-48BC-835C-F3CC029ECDBC}" type="datetimeFigureOut">
              <a:rPr lang="en-US" smtClean="0"/>
              <a:pPr/>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1FE56B-22D7-4BE3-9396-FBDFC6D33F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C9B4A1-9A48-48BC-835C-F3CC029ECDBC}" type="datetimeFigureOut">
              <a:rPr lang="en-US" smtClean="0"/>
              <a:pPr/>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1FE56B-22D7-4BE3-9396-FBDFC6D33F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9B4A1-9A48-48BC-835C-F3CC029ECDBC}" type="datetimeFigureOut">
              <a:rPr lang="en-US" smtClean="0"/>
              <a:pPr/>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1FE56B-22D7-4BE3-9396-FBDFC6D33F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EC9B4A1-9A48-48BC-835C-F3CC029ECDBC}" type="datetimeFigureOut">
              <a:rPr lang="en-US" smtClean="0"/>
              <a:pPr/>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FE56B-22D7-4BE3-9396-FBDFC6D33FE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EEC9B4A1-9A48-48BC-835C-F3CC029ECDBC}" type="datetimeFigureOut">
              <a:rPr lang="en-US" smtClean="0"/>
              <a:pPr/>
              <a:t>9/9/2015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661FE56B-22D7-4BE3-9396-FBDFC6D33FE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EEC9B4A1-9A48-48BC-835C-F3CC029ECDBC}" type="datetimeFigureOut">
              <a:rPr lang="en-US" smtClean="0"/>
              <a:pPr/>
              <a:t>9/9/2015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61FE56B-22D7-4BE3-9396-FBDFC6D33F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ebmail.ky.gov/owa/redir.aspx?SURL=w_-DIkkPqNz1ZBsTkVi7zAiXU4Kien-rGin5vKjMDYutuPM5jKbSCGgAdAB0AHAAOgAvAC8AdwB3AHcALgBmAGgAdwBhAC4AZABvAHQALgBnAG8AdgAvAHIAZQBhAGwAXwBlAHMAdABhAHQAZQAvAHUAbgBpAGYAbwByAG0AXwBhAGMAdAAvAA..&amp;URL=http://www.fhwa.dot.gov/real_estate/uniform_ac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justice.gov/sites/default/files/enrd/legcy/2010/11/16/Uniform-Appraisal-Standards.pdf" TargetMode="External"/><Relationship Id="rId5" Type="http://schemas.openxmlformats.org/officeDocument/2006/relationships/hyperlink" Target="http://www.appraisalinstitute.org/" TargetMode="External"/><Relationship Id="rId4" Type="http://schemas.openxmlformats.org/officeDocument/2006/relationships/hyperlink" Target="http://transportation.ky.gov/Right-of-Way-and-Utilities/Documents/KYTC%20Appraisal%20Guidelines.pdf"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url=http://www.presentermedia.com/index.php?target=closeup&amp;maincat=clipart&amp;id=2915&amp;rct=j&amp;frm=1&amp;q=&amp;esrc=s&amp;sa=U&amp;ved=0CBoQwW4wAjigAWoVChMIt8Prova3xwIVRYI-Ch0sdwVF&amp;usg=AFQjCNFBl3zfVYz7_LweQMsc9LTQncGWe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28601"/>
            <a:ext cx="8458200" cy="3371850"/>
          </a:xfrm>
        </p:spPr>
        <p:txBody>
          <a:bodyPr>
            <a:normAutofit/>
          </a:bodyPr>
          <a:lstStyle/>
          <a:p>
            <a:r>
              <a:rPr lang="en-US" sz="5400" b="1" dirty="0" smtClean="0"/>
              <a:t>Appraising</a:t>
            </a:r>
            <a:br>
              <a:rPr lang="en-US" sz="5400" b="1" dirty="0" smtClean="0"/>
            </a:br>
            <a:r>
              <a:rPr lang="en-US" sz="5400" b="1" dirty="0" smtClean="0"/>
              <a:t>099 </a:t>
            </a:r>
            <a:endParaRPr lang="en-US" sz="5400" b="1" dirty="0"/>
          </a:p>
        </p:txBody>
      </p:sp>
      <p:sp>
        <p:nvSpPr>
          <p:cNvPr id="5" name="Subtitle 4"/>
          <p:cNvSpPr>
            <a:spLocks noGrp="1"/>
          </p:cNvSpPr>
          <p:nvPr>
            <p:ph type="subTitle" idx="1"/>
          </p:nvPr>
        </p:nvSpPr>
        <p:spPr>
          <a:xfrm>
            <a:off x="152400" y="4191000"/>
            <a:ext cx="8839200" cy="2514600"/>
          </a:xfrm>
        </p:spPr>
        <p:txBody>
          <a:bodyPr>
            <a:normAutofit/>
          </a:bodyPr>
          <a:lstStyle/>
          <a:p>
            <a:r>
              <a:rPr lang="en-US" sz="4400" b="1" dirty="0" smtClean="0">
                <a:solidFill>
                  <a:schemeClr val="tx1"/>
                </a:solidFill>
              </a:rPr>
              <a:t>A brief overview</a:t>
            </a:r>
          </a:p>
          <a:p>
            <a:endParaRPr lang="en-US" sz="2800" b="1" dirty="0" smtClean="0">
              <a:solidFill>
                <a:schemeClr val="tx1"/>
              </a:solidFill>
            </a:endParaRPr>
          </a:p>
          <a:p>
            <a:r>
              <a:rPr lang="en-US" sz="2800" b="1" dirty="0" smtClean="0">
                <a:solidFill>
                  <a:schemeClr val="tx1"/>
                </a:solidFill>
              </a:rPr>
              <a:t>Part 1 of a series</a:t>
            </a:r>
            <a:endParaRPr lang="en-US" sz="2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Personal Property, Fixtures and Trade Fixtures</a:t>
            </a:r>
            <a:endParaRPr lang="en-US" b="1" u="sng" dirty="0"/>
          </a:p>
        </p:txBody>
      </p:sp>
      <p:sp>
        <p:nvSpPr>
          <p:cNvPr id="3" name="Content Placeholder 2"/>
          <p:cNvSpPr>
            <a:spLocks noGrp="1"/>
          </p:cNvSpPr>
          <p:nvPr>
            <p:ph idx="1"/>
          </p:nvPr>
        </p:nvSpPr>
        <p:spPr>
          <a:xfrm>
            <a:off x="228600" y="1752599"/>
            <a:ext cx="8610600" cy="4953001"/>
          </a:xfrm>
        </p:spPr>
        <p:txBody>
          <a:bodyPr>
            <a:normAutofit/>
          </a:bodyPr>
          <a:lstStyle/>
          <a:p>
            <a:r>
              <a:rPr lang="en-US" sz="2400" b="1" u="sng" dirty="0" smtClean="0"/>
              <a:t>Personal Property: </a:t>
            </a:r>
            <a:r>
              <a:rPr lang="en-US" sz="2400" dirty="0" smtClean="0"/>
              <a:t>is the items that are not affixed to the real estate. They are not transferred with the property but are transferred by a bill of sale. </a:t>
            </a:r>
          </a:p>
          <a:p>
            <a:endParaRPr lang="en-US" sz="2400" dirty="0"/>
          </a:p>
          <a:p>
            <a:r>
              <a:rPr lang="en-US" sz="2400" b="1" u="sng" dirty="0" smtClean="0"/>
              <a:t>Fixtures: </a:t>
            </a:r>
            <a:r>
              <a:rPr lang="en-US" sz="2400" dirty="0" smtClean="0"/>
              <a:t>are items that were once personal property but have since been permanently attached to the real estate so that the items are now regarded as part of the real estate.</a:t>
            </a:r>
          </a:p>
          <a:p>
            <a:endParaRPr lang="en-US" sz="2400" dirty="0" smtClean="0"/>
          </a:p>
          <a:p>
            <a:r>
              <a:rPr lang="en-US" sz="2400" b="1" u="sng" dirty="0" smtClean="0"/>
              <a:t>Trade Fixtures: </a:t>
            </a:r>
            <a:r>
              <a:rPr lang="en-US" sz="2400" dirty="0" smtClean="0"/>
              <a:t>are not part of the real estate. They are personal property no matter how they are affixed. (found usually in rental situations) </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u="sng" dirty="0" smtClean="0"/>
              <a:t>Real Estate and Real Property</a:t>
            </a:r>
            <a:endParaRPr lang="en-US" b="1" u="sng" dirty="0"/>
          </a:p>
        </p:txBody>
      </p:sp>
      <p:sp>
        <p:nvSpPr>
          <p:cNvPr id="3" name="Content Placeholder 2"/>
          <p:cNvSpPr>
            <a:spLocks noGrp="1"/>
          </p:cNvSpPr>
          <p:nvPr>
            <p:ph idx="1"/>
          </p:nvPr>
        </p:nvSpPr>
        <p:spPr>
          <a:xfrm>
            <a:off x="228600" y="1524000"/>
            <a:ext cx="8610600" cy="5181600"/>
          </a:xfrm>
        </p:spPr>
        <p:txBody>
          <a:bodyPr>
            <a:normAutofit/>
          </a:bodyPr>
          <a:lstStyle/>
          <a:p>
            <a:r>
              <a:rPr lang="en-US" sz="2400" b="1" u="sng" dirty="0" smtClean="0"/>
              <a:t>Real Estate: </a:t>
            </a:r>
            <a:r>
              <a:rPr lang="en-US" sz="2400" dirty="0" smtClean="0"/>
              <a:t>is the physical land and appurtenances (“something” that has been added to a property and has now become an inherent part of it and usually passes with title) to the land. </a:t>
            </a:r>
          </a:p>
          <a:p>
            <a:endParaRPr lang="en-US" sz="2400" dirty="0"/>
          </a:p>
          <a:p>
            <a:r>
              <a:rPr lang="en-US" sz="2400" b="1" u="sng" dirty="0" smtClean="0"/>
              <a:t>Real Property: </a:t>
            </a:r>
            <a:r>
              <a:rPr lang="en-US" sz="2400" dirty="0" smtClean="0"/>
              <a:t>is all the rights, interests and benefits inherent in the ownership of the real estate. It is the bundle of rights. </a:t>
            </a:r>
          </a:p>
          <a:p>
            <a:endParaRPr lang="en-US" sz="2400" dirty="0"/>
          </a:p>
          <a:p>
            <a:r>
              <a:rPr lang="en-US" sz="2400" b="1" u="sng" dirty="0" smtClean="0"/>
              <a:t>Bundle of Rights: </a:t>
            </a:r>
            <a:r>
              <a:rPr lang="en-US" sz="2400" dirty="0" smtClean="0"/>
              <a:t>All the rights of real estate ownership. A fee ownership of a real estate parcel that includes possession, enjoyment, disposal, etc. Any one, or several, of the rights may be transferred or conveyed to another, with the owner retaining any rights not conveyed. </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APPRAISAL</a:t>
            </a:r>
            <a:endParaRPr lang="en-US" b="1" dirty="0"/>
          </a:p>
        </p:txBody>
      </p:sp>
      <p:sp>
        <p:nvSpPr>
          <p:cNvPr id="3" name="Content Placeholder 2"/>
          <p:cNvSpPr>
            <a:spLocks noGrp="1"/>
          </p:cNvSpPr>
          <p:nvPr>
            <p:ph idx="1"/>
          </p:nvPr>
        </p:nvSpPr>
        <p:spPr>
          <a:xfrm>
            <a:off x="228600" y="1775191"/>
            <a:ext cx="8610600" cy="4930409"/>
          </a:xfrm>
        </p:spPr>
        <p:txBody>
          <a:bodyPr>
            <a:normAutofit/>
          </a:bodyPr>
          <a:lstStyle/>
          <a:p>
            <a:r>
              <a:rPr lang="en-US" b="1" u="sng" dirty="0" smtClean="0"/>
              <a:t>Appraisal:</a:t>
            </a:r>
            <a:r>
              <a:rPr lang="en-US" dirty="0" smtClean="0"/>
              <a:t> is “the act or process of developing an opinion of value”. (USPAP)</a:t>
            </a:r>
          </a:p>
          <a:p>
            <a:r>
              <a:rPr lang="en-US" dirty="0" smtClean="0"/>
              <a:t>An </a:t>
            </a:r>
            <a:r>
              <a:rPr lang="en-US" b="1" dirty="0" smtClean="0"/>
              <a:t>appraisal</a:t>
            </a:r>
            <a:r>
              <a:rPr lang="en-US" dirty="0" smtClean="0"/>
              <a:t> is “a written or verbal statement independent and impartially prepared by a qualified appraiser setting forth an opinion of defined value of an adequately described property as of a specific date, supported by the presentation and analysis of relevant market information.” (The Uniform Act of 1970)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Criteria for Appraisals</a:t>
            </a:r>
            <a:endParaRPr lang="en-US" b="1" dirty="0"/>
          </a:p>
        </p:txBody>
      </p:sp>
      <p:sp>
        <p:nvSpPr>
          <p:cNvPr id="3" name="Content Placeholder 2"/>
          <p:cNvSpPr>
            <a:spLocks noGrp="1"/>
          </p:cNvSpPr>
          <p:nvPr>
            <p:ph idx="1"/>
          </p:nvPr>
        </p:nvSpPr>
        <p:spPr>
          <a:xfrm>
            <a:off x="152400" y="1775191"/>
            <a:ext cx="8763000" cy="4930409"/>
          </a:xfrm>
        </p:spPr>
        <p:txBody>
          <a:bodyPr>
            <a:normAutofit lnSpcReduction="10000"/>
          </a:bodyPr>
          <a:lstStyle/>
          <a:p>
            <a:r>
              <a:rPr lang="en-US" dirty="0" smtClean="0"/>
              <a:t>1. An </a:t>
            </a:r>
            <a:r>
              <a:rPr lang="en-US" b="1" u="sng" dirty="0" smtClean="0"/>
              <a:t>adequate description </a:t>
            </a:r>
            <a:r>
              <a:rPr lang="en-US" dirty="0" smtClean="0"/>
              <a:t>of the physical characteristics of the property being appraised (and in the case of partial acquisition, an adequate description of the remaining property) including items identified as personal property, a statement of the known and observed encumbrances, if any, title information, location, zoning, present use and analysis of highest and best use, and at least a 5 year sales history of the property.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Criteria for Appraisal cont.</a:t>
            </a:r>
            <a:endParaRPr lang="en-US" b="1" dirty="0"/>
          </a:p>
        </p:txBody>
      </p:sp>
      <p:sp>
        <p:nvSpPr>
          <p:cNvPr id="3" name="Content Placeholder 2"/>
          <p:cNvSpPr>
            <a:spLocks noGrp="1"/>
          </p:cNvSpPr>
          <p:nvPr>
            <p:ph idx="1"/>
          </p:nvPr>
        </p:nvSpPr>
        <p:spPr/>
        <p:txBody>
          <a:bodyPr/>
          <a:lstStyle/>
          <a:p>
            <a:r>
              <a:rPr lang="en-US" dirty="0" smtClean="0"/>
              <a:t>2. All </a:t>
            </a:r>
            <a:r>
              <a:rPr lang="en-US" b="1" u="sng" dirty="0" smtClean="0"/>
              <a:t>relevant and reliable approaches to value </a:t>
            </a:r>
            <a:r>
              <a:rPr lang="en-US" dirty="0" smtClean="0"/>
              <a:t>consistent with established federal and federally assisted programs appraisal practices.  If the appraiser uses more than one approach, there shall be an analysis in reconciliation of approaches to value used that is sufficient to support the appraiser’s opinion of value.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Criteria for Appraisal cont.</a:t>
            </a:r>
            <a:endParaRPr lang="en-US" b="1" dirty="0"/>
          </a:p>
        </p:txBody>
      </p:sp>
      <p:sp>
        <p:nvSpPr>
          <p:cNvPr id="3" name="Content Placeholder 2"/>
          <p:cNvSpPr>
            <a:spLocks noGrp="1"/>
          </p:cNvSpPr>
          <p:nvPr>
            <p:ph idx="1"/>
          </p:nvPr>
        </p:nvSpPr>
        <p:spPr>
          <a:xfrm>
            <a:off x="457200" y="2133600"/>
            <a:ext cx="8229600" cy="4267200"/>
          </a:xfrm>
        </p:spPr>
        <p:txBody>
          <a:bodyPr/>
          <a:lstStyle/>
          <a:p>
            <a:r>
              <a:rPr lang="en-US" dirty="0" smtClean="0"/>
              <a:t>3. A </a:t>
            </a:r>
            <a:r>
              <a:rPr lang="en-US" b="1" u="sng" dirty="0" smtClean="0"/>
              <a:t>description of comparable sales,</a:t>
            </a:r>
            <a:r>
              <a:rPr lang="en-US" dirty="0" smtClean="0"/>
              <a:t> including a description of all relevant physical, legal, and economic factors such as parties to the transaction source and method of financing, and verification by a party involved in the transaction.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Criteria for Appraisal cont.</a:t>
            </a:r>
            <a:endParaRPr lang="en-US" b="1" dirty="0"/>
          </a:p>
        </p:txBody>
      </p:sp>
      <p:sp>
        <p:nvSpPr>
          <p:cNvPr id="3" name="Content Placeholder 2"/>
          <p:cNvSpPr>
            <a:spLocks noGrp="1"/>
          </p:cNvSpPr>
          <p:nvPr>
            <p:ph idx="1"/>
          </p:nvPr>
        </p:nvSpPr>
        <p:spPr>
          <a:xfrm>
            <a:off x="457200" y="2057400"/>
            <a:ext cx="8229600" cy="4343400"/>
          </a:xfrm>
        </p:spPr>
        <p:txBody>
          <a:bodyPr/>
          <a:lstStyle/>
          <a:p>
            <a:r>
              <a:rPr lang="en-US" dirty="0" smtClean="0"/>
              <a:t>4. </a:t>
            </a:r>
            <a:r>
              <a:rPr lang="en-US" b="1" u="sng" dirty="0" smtClean="0"/>
              <a:t>A statement of the value</a:t>
            </a:r>
            <a:r>
              <a:rPr lang="en-US" dirty="0" smtClean="0"/>
              <a:t> of the real property to be acquired and, for a partial acquisition, a statement of the value of the damages and benefits, if any, to the remaining real property where appropriate.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Criteria for Appraisal cont.</a:t>
            </a:r>
            <a:endParaRPr lang="en-US" b="1" dirty="0"/>
          </a:p>
        </p:txBody>
      </p:sp>
      <p:sp>
        <p:nvSpPr>
          <p:cNvPr id="3" name="Content Placeholder 2"/>
          <p:cNvSpPr>
            <a:spLocks noGrp="1"/>
          </p:cNvSpPr>
          <p:nvPr>
            <p:ph idx="1"/>
          </p:nvPr>
        </p:nvSpPr>
        <p:spPr>
          <a:xfrm>
            <a:off x="457200" y="2057400"/>
            <a:ext cx="8229600" cy="4343400"/>
          </a:xfrm>
        </p:spPr>
        <p:txBody>
          <a:bodyPr/>
          <a:lstStyle/>
          <a:p>
            <a:r>
              <a:rPr lang="en-US" dirty="0" smtClean="0"/>
              <a:t>5. The effective </a:t>
            </a:r>
            <a:r>
              <a:rPr lang="en-US" b="1" u="sng" dirty="0" smtClean="0"/>
              <a:t>date of valuation</a:t>
            </a:r>
            <a:r>
              <a:rPr lang="en-US" dirty="0" smtClean="0"/>
              <a:t>, date of the appraisal, signature, and certification of the appraiser.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Cost, Price and Value</a:t>
            </a:r>
            <a:endParaRPr lang="en-US" b="1" dirty="0"/>
          </a:p>
        </p:txBody>
      </p:sp>
      <p:sp>
        <p:nvSpPr>
          <p:cNvPr id="3" name="Content Placeholder 2"/>
          <p:cNvSpPr>
            <a:spLocks noGrp="1"/>
          </p:cNvSpPr>
          <p:nvPr>
            <p:ph idx="1"/>
          </p:nvPr>
        </p:nvSpPr>
        <p:spPr>
          <a:xfrm>
            <a:off x="228600" y="1524000"/>
            <a:ext cx="8610600" cy="5181600"/>
          </a:xfrm>
        </p:spPr>
        <p:txBody>
          <a:bodyPr>
            <a:normAutofit/>
          </a:bodyPr>
          <a:lstStyle/>
          <a:p>
            <a:r>
              <a:rPr lang="en-US" sz="2400" b="1" u="sng" dirty="0" smtClean="0"/>
              <a:t>Cost:</a:t>
            </a:r>
            <a:r>
              <a:rPr lang="en-US" sz="2400" dirty="0" smtClean="0"/>
              <a:t> (as it relates to real estate valuation), is the amount spent to construct an object or improvement. While there are various types of cost, the most common ones in valuation are replacement cost (equivalent utility) and reproduction cost (exact replica). </a:t>
            </a:r>
          </a:p>
          <a:p>
            <a:pPr>
              <a:buNone/>
            </a:pPr>
            <a:endParaRPr lang="en-US" sz="2400" dirty="0" smtClean="0"/>
          </a:p>
          <a:p>
            <a:r>
              <a:rPr lang="en-US" sz="2400" b="1" u="sng" dirty="0" smtClean="0"/>
              <a:t>Price:</a:t>
            </a:r>
            <a:r>
              <a:rPr lang="en-US" sz="2400" dirty="0" smtClean="0"/>
              <a:t> is the amount paid for a good or service. In real estate, the transaction price is the amount for which a property actually sells.</a:t>
            </a:r>
          </a:p>
          <a:p>
            <a:endParaRPr lang="en-US" sz="2400" dirty="0" smtClean="0"/>
          </a:p>
          <a:p>
            <a:r>
              <a:rPr lang="en-US" sz="2400" b="1" u="sng" dirty="0" smtClean="0"/>
              <a:t>Value:</a:t>
            </a:r>
            <a:r>
              <a:rPr lang="en-US" sz="2400" dirty="0" smtClean="0"/>
              <a:t> is the worth of a good or service at a particular time. In real estate, there are several value types. </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t>
            </a:r>
            <a:r>
              <a:rPr lang="en-US" b="1" u="sng" dirty="0" smtClean="0"/>
              <a:t>Create</a:t>
            </a:r>
            <a:r>
              <a:rPr lang="en-US" b="1" dirty="0" smtClean="0"/>
              <a:t> Value</a:t>
            </a:r>
            <a:endParaRPr lang="en-US" b="1" dirty="0"/>
          </a:p>
        </p:txBody>
      </p:sp>
      <p:sp>
        <p:nvSpPr>
          <p:cNvPr id="3" name="Content Placeholder 2"/>
          <p:cNvSpPr>
            <a:spLocks noGrp="1"/>
          </p:cNvSpPr>
          <p:nvPr>
            <p:ph idx="1"/>
          </p:nvPr>
        </p:nvSpPr>
        <p:spPr>
          <a:xfrm>
            <a:off x="228600" y="1524000"/>
            <a:ext cx="8686800" cy="5181600"/>
          </a:xfrm>
        </p:spPr>
        <p:txBody>
          <a:bodyPr>
            <a:normAutofit fontScale="85000" lnSpcReduction="10000"/>
          </a:bodyPr>
          <a:lstStyle/>
          <a:p>
            <a:r>
              <a:rPr lang="en-US" sz="3500" b="1" dirty="0" smtClean="0"/>
              <a:t>D.U.S.T</a:t>
            </a:r>
          </a:p>
          <a:p>
            <a:endParaRPr lang="en-US" sz="3600" b="1" dirty="0" smtClean="0"/>
          </a:p>
          <a:p>
            <a:r>
              <a:rPr lang="en-US" sz="2800" b="1" u="sng" dirty="0" smtClean="0"/>
              <a:t>Demand:</a:t>
            </a:r>
            <a:r>
              <a:rPr lang="en-US" sz="2800" dirty="0" smtClean="0"/>
              <a:t> includes not only the desire or need for real estate, but also the financial ability to meet the demand or need.</a:t>
            </a:r>
          </a:p>
          <a:p>
            <a:pPr>
              <a:buNone/>
            </a:pPr>
            <a:r>
              <a:rPr lang="en-US" sz="2800" dirty="0" smtClean="0"/>
              <a:t> </a:t>
            </a:r>
          </a:p>
          <a:p>
            <a:r>
              <a:rPr lang="en-US" sz="2800" b="1" u="sng" dirty="0" smtClean="0"/>
              <a:t>Utility: </a:t>
            </a:r>
            <a:r>
              <a:rPr lang="en-US" sz="2800" dirty="0"/>
              <a:t> </a:t>
            </a:r>
            <a:r>
              <a:rPr lang="en-US" sz="2800" dirty="0" smtClean="0"/>
              <a:t>In order for real estate to have value, it must have utility or usefulness. It must have the ability to satisfy wants, needs and desires. </a:t>
            </a:r>
          </a:p>
          <a:p>
            <a:endParaRPr lang="en-US" sz="2800" dirty="0" smtClean="0"/>
          </a:p>
          <a:p>
            <a:r>
              <a:rPr lang="en-US" sz="2800" b="1" u="sng" dirty="0" smtClean="0"/>
              <a:t>Scarcity: </a:t>
            </a:r>
            <a:r>
              <a:rPr lang="en-US" sz="2800" dirty="0"/>
              <a:t> </a:t>
            </a:r>
            <a:r>
              <a:rPr lang="en-US" sz="2800" dirty="0" smtClean="0"/>
              <a:t>it is the supply of real estate in relations to demand.</a:t>
            </a:r>
          </a:p>
          <a:p>
            <a:endParaRPr lang="en-US" sz="2800" dirty="0" smtClean="0"/>
          </a:p>
          <a:p>
            <a:r>
              <a:rPr lang="en-US" sz="2800" b="1" u="sng" dirty="0" smtClean="0"/>
              <a:t>Transferable: </a:t>
            </a:r>
            <a:r>
              <a:rPr lang="en-US" sz="2800" dirty="0" smtClean="0"/>
              <a:t>in order for real estate to have value it must be transferable, the ownership rights must be able to pass from seller to buyer. </a:t>
            </a:r>
            <a:endParaRPr lang="en-US" sz="2800" b="1" u="sn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Appraising 099</a:t>
            </a:r>
            <a:endParaRPr lang="en-US" dirty="0"/>
          </a:p>
        </p:txBody>
      </p:sp>
      <p:sp>
        <p:nvSpPr>
          <p:cNvPr id="3" name="Content Placeholder 2"/>
          <p:cNvSpPr>
            <a:spLocks noGrp="1"/>
          </p:cNvSpPr>
          <p:nvPr>
            <p:ph idx="1"/>
          </p:nvPr>
        </p:nvSpPr>
        <p:spPr>
          <a:xfrm>
            <a:off x="228600" y="1600200"/>
            <a:ext cx="8686800" cy="5029199"/>
          </a:xfrm>
        </p:spPr>
        <p:txBody>
          <a:bodyPr/>
          <a:lstStyle/>
          <a:p>
            <a:pPr algn="ctr">
              <a:buNone/>
            </a:pPr>
            <a:r>
              <a:rPr lang="en-US" u="sng" dirty="0" smtClean="0"/>
              <a:t>Part 1 presented by </a:t>
            </a:r>
            <a:r>
              <a:rPr lang="en-US" b="1" u="sng" dirty="0" smtClean="0"/>
              <a:t>Dale Crump</a:t>
            </a:r>
          </a:p>
          <a:p>
            <a:pPr algn="ctr">
              <a:buNone/>
            </a:pPr>
            <a:endParaRPr lang="en-US" b="1" u="sng" dirty="0" smtClean="0"/>
          </a:p>
          <a:p>
            <a:r>
              <a:rPr lang="en-US" dirty="0" smtClean="0"/>
              <a:t>General Certified Appraiser in Kentucky and Ohio</a:t>
            </a:r>
          </a:p>
          <a:p>
            <a:pPr>
              <a:buNone/>
            </a:pPr>
            <a:endParaRPr lang="en-US" dirty="0" smtClean="0"/>
          </a:p>
          <a:p>
            <a:r>
              <a:rPr lang="en-US" dirty="0" smtClean="0"/>
              <a:t>Central Office Reviewer</a:t>
            </a:r>
          </a:p>
          <a:p>
            <a:endParaRPr lang="en-US" dirty="0" smtClean="0"/>
          </a:p>
          <a:p>
            <a:r>
              <a:rPr lang="en-US" dirty="0" smtClean="0"/>
              <a:t>Right of Way Program Specialist II</a:t>
            </a:r>
          </a:p>
          <a:p>
            <a:pPr>
              <a:buNone/>
            </a:pPr>
            <a:endParaRPr lang="en-US" dirty="0" smtClean="0"/>
          </a:p>
          <a:p>
            <a:r>
              <a:rPr lang="en-US" dirty="0" smtClean="0"/>
              <a:t>Stand-up Philosopher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Factors that </a:t>
            </a:r>
            <a:r>
              <a:rPr lang="en-US" b="1" u="sng" dirty="0" smtClean="0"/>
              <a:t>Affect</a:t>
            </a:r>
            <a:r>
              <a:rPr lang="en-US" b="1" dirty="0" smtClean="0"/>
              <a:t> Value</a:t>
            </a:r>
            <a:endParaRPr lang="en-US" b="1"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b="1" u="sng" dirty="0" smtClean="0"/>
              <a:t>Economic factors: </a:t>
            </a:r>
            <a:r>
              <a:rPr lang="en-US" dirty="0" smtClean="0"/>
              <a:t>affect the management of limited economic resources. </a:t>
            </a:r>
          </a:p>
          <a:p>
            <a:r>
              <a:rPr lang="en-US" b="1" u="sng" dirty="0" smtClean="0"/>
              <a:t>Environmental factors: </a:t>
            </a:r>
            <a:r>
              <a:rPr lang="en-US" dirty="0" smtClean="0"/>
              <a:t>include both the natural environment and the developed environmental characteristics. </a:t>
            </a:r>
          </a:p>
          <a:p>
            <a:r>
              <a:rPr lang="en-US" b="1" u="sng" dirty="0" smtClean="0"/>
              <a:t>Governmental factors: </a:t>
            </a:r>
            <a:r>
              <a:rPr lang="en-US" dirty="0" smtClean="0"/>
              <a:t>zoning, tax levies, educational system, building codes, et. </a:t>
            </a:r>
          </a:p>
          <a:p>
            <a:r>
              <a:rPr lang="en-US" b="1" u="sng" dirty="0" smtClean="0"/>
              <a:t>Social factors: </a:t>
            </a:r>
            <a:r>
              <a:rPr lang="en-US" dirty="0" smtClean="0"/>
              <a:t>relate to the demographic characteristics of age and gender composition, population, population changes and social attitudes. </a:t>
            </a:r>
            <a:endParaRPr lang="en-US" b="1"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Appraising 099</a:t>
            </a:r>
            <a:endParaRPr lang="en-US" b="1" dirty="0"/>
          </a:p>
        </p:txBody>
      </p:sp>
      <p:sp>
        <p:nvSpPr>
          <p:cNvPr id="3" name="Content Placeholder 2"/>
          <p:cNvSpPr>
            <a:spLocks noGrp="1"/>
          </p:cNvSpPr>
          <p:nvPr>
            <p:ph idx="1"/>
          </p:nvPr>
        </p:nvSpPr>
        <p:spPr>
          <a:xfrm>
            <a:off x="228600" y="1600200"/>
            <a:ext cx="8686800" cy="5029200"/>
          </a:xfrm>
        </p:spPr>
        <p:txBody>
          <a:bodyPr>
            <a:normAutofit/>
          </a:bodyPr>
          <a:lstStyle/>
          <a:p>
            <a:pPr algn="ctr">
              <a:buNone/>
            </a:pPr>
            <a:r>
              <a:rPr lang="en-US" sz="4000" b="1" dirty="0" smtClean="0"/>
              <a:t>Part 3</a:t>
            </a:r>
          </a:p>
          <a:p>
            <a:pPr algn="ctr">
              <a:buNone/>
            </a:pPr>
            <a:r>
              <a:rPr lang="en-US" sz="4000" b="1" dirty="0" smtClean="0"/>
              <a:t>The Valuation Process</a:t>
            </a:r>
            <a:endParaRPr lang="en-US" sz="4000" b="1" dirty="0"/>
          </a:p>
        </p:txBody>
      </p:sp>
      <p:pic>
        <p:nvPicPr>
          <p:cNvPr id="2050" name="Picture 2" descr="C:\Program Files\Microsoft Office\MEDIA\CAGCAT10\j0291984.wmf"/>
          <p:cNvPicPr>
            <a:picLocks noChangeAspect="1" noChangeArrowheads="1"/>
          </p:cNvPicPr>
          <p:nvPr/>
        </p:nvPicPr>
        <p:blipFill>
          <a:blip r:embed="rId2" cstate="print"/>
          <a:srcRect/>
          <a:stretch>
            <a:fillRect/>
          </a:stretch>
        </p:blipFill>
        <p:spPr bwMode="auto">
          <a:xfrm>
            <a:off x="381000" y="3505200"/>
            <a:ext cx="2895600" cy="2971800"/>
          </a:xfrm>
          <a:prstGeom prst="rect">
            <a:avLst/>
          </a:prstGeom>
          <a:noFill/>
        </p:spPr>
      </p:pic>
      <p:grpSp>
        <p:nvGrpSpPr>
          <p:cNvPr id="2051" name="Group 3"/>
          <p:cNvGrpSpPr>
            <a:grpSpLocks/>
          </p:cNvGrpSpPr>
          <p:nvPr/>
        </p:nvGrpSpPr>
        <p:grpSpPr bwMode="auto">
          <a:xfrm>
            <a:off x="3581400" y="3657600"/>
            <a:ext cx="4343400" cy="2743200"/>
            <a:chOff x="1248" y="240"/>
            <a:chExt cx="4176" cy="3600"/>
          </a:xfrm>
        </p:grpSpPr>
        <p:sp>
          <p:nvSpPr>
            <p:cNvPr id="2052" name="Pyr1"/>
            <p:cNvSpPr>
              <a:spLocks noEditPoints="1" noChangeArrowheads="1"/>
            </p:cNvSpPr>
            <p:nvPr/>
          </p:nvSpPr>
          <p:spPr bwMode="auto">
            <a:xfrm>
              <a:off x="2873" y="240"/>
              <a:ext cx="936" cy="798"/>
            </a:xfrm>
            <a:custGeom>
              <a:avLst/>
              <a:gdLst>
                <a:gd name="T0" fmla="*/ 10800 w 21600"/>
                <a:gd name="T1" fmla="*/ 0 h 21600"/>
                <a:gd name="T2" fmla="*/ 21600 w 21600"/>
                <a:gd name="T3" fmla="*/ 21600 h 21600"/>
                <a:gd name="T4" fmla="*/ 0 w 21600"/>
                <a:gd name="T5" fmla="*/ 21600 h 21600"/>
                <a:gd name="T6" fmla="*/ 5400 w 21600"/>
                <a:gd name="T7" fmla="*/ 11800 h 21600"/>
                <a:gd name="T8" fmla="*/ 16200 w 21600"/>
                <a:gd name="T9" fmla="*/ 20600 h 21600"/>
              </a:gdLst>
              <a:ahLst/>
              <a:cxnLst>
                <a:cxn ang="0">
                  <a:pos x="T0" y="T1"/>
                </a:cxn>
                <a:cxn ang="0">
                  <a:pos x="T2" y="T3"/>
                </a:cxn>
                <a:cxn ang="0">
                  <a:pos x="T4" y="T5"/>
                </a:cxn>
              </a:cxnLst>
              <a:rect l="T6" t="T7" r="T8" b="T9"/>
              <a:pathLst>
                <a:path w="21600" h="21600">
                  <a:moveTo>
                    <a:pt x="10800" y="0"/>
                  </a:moveTo>
                  <a:lnTo>
                    <a:pt x="21600" y="21600"/>
                  </a:lnTo>
                  <a:lnTo>
                    <a:pt x="0" y="21600"/>
                  </a:lnTo>
                  <a:lnTo>
                    <a:pt x="10800" y="0"/>
                  </a:lnTo>
                  <a:close/>
                </a:path>
              </a:pathLst>
            </a:custGeom>
            <a:solidFill>
              <a:srgbClr val="D8EBB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3" name="Pyr2"/>
            <p:cNvSpPr>
              <a:spLocks noEditPoints="1" noChangeArrowheads="1"/>
            </p:cNvSpPr>
            <p:nvPr/>
          </p:nvSpPr>
          <p:spPr bwMode="auto">
            <a:xfrm>
              <a:off x="2331" y="1038"/>
              <a:ext cx="2015" cy="936"/>
            </a:xfrm>
            <a:custGeom>
              <a:avLst/>
              <a:gdLst>
                <a:gd name="T0" fmla="*/ 5787 w 21600"/>
                <a:gd name="T1" fmla="*/ 0 h 21600"/>
                <a:gd name="T2" fmla="*/ 15812 w 21600"/>
                <a:gd name="T3" fmla="*/ 0 h 21600"/>
                <a:gd name="T4" fmla="*/ 21600 w 21600"/>
                <a:gd name="T5" fmla="*/ 21600 h 21600"/>
                <a:gd name="T6" fmla="*/ 0 w 21600"/>
                <a:gd name="T7" fmla="*/ 21600 h 21600"/>
                <a:gd name="T8" fmla="*/ 5787 w 21600"/>
                <a:gd name="T9" fmla="*/ 500 h 21600"/>
                <a:gd name="T10" fmla="*/ 15812 w 21600"/>
                <a:gd name="T11" fmla="*/ 21100 h 21600"/>
              </a:gdLst>
              <a:ahLst/>
              <a:cxnLst>
                <a:cxn ang="0">
                  <a:pos x="T0" y="T1"/>
                </a:cxn>
                <a:cxn ang="0">
                  <a:pos x="T2" y="T3"/>
                </a:cxn>
                <a:cxn ang="0">
                  <a:pos x="T4" y="T5"/>
                </a:cxn>
                <a:cxn ang="0">
                  <a:pos x="T6" y="T7"/>
                </a:cxn>
              </a:cxnLst>
              <a:rect l="T8" t="T9" r="T10" b="T11"/>
              <a:pathLst>
                <a:path w="21600" h="21600">
                  <a:moveTo>
                    <a:pt x="5787" y="0"/>
                  </a:moveTo>
                  <a:lnTo>
                    <a:pt x="15812" y="0"/>
                  </a:lnTo>
                  <a:lnTo>
                    <a:pt x="21600" y="21600"/>
                  </a:lnTo>
                  <a:lnTo>
                    <a:pt x="0" y="21600"/>
                  </a:lnTo>
                  <a:lnTo>
                    <a:pt x="5787" y="0"/>
                  </a:lnTo>
                  <a:close/>
                </a:path>
              </a:pathLst>
            </a:custGeom>
            <a:solidFill>
              <a:srgbClr val="CCCC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4" name="Pyr3"/>
            <p:cNvSpPr>
              <a:spLocks noEditPoints="1" noChangeArrowheads="1"/>
            </p:cNvSpPr>
            <p:nvPr/>
          </p:nvSpPr>
          <p:spPr bwMode="auto">
            <a:xfrm>
              <a:off x="1795" y="1974"/>
              <a:ext cx="3087" cy="935"/>
            </a:xfrm>
            <a:custGeom>
              <a:avLst/>
              <a:gdLst>
                <a:gd name="T0" fmla="*/ 3768 w 21600"/>
                <a:gd name="T1" fmla="*/ 0 h 21600"/>
                <a:gd name="T2" fmla="*/ 17831 w 21600"/>
                <a:gd name="T3" fmla="*/ 0 h 21600"/>
                <a:gd name="T4" fmla="*/ 21600 w 21600"/>
                <a:gd name="T5" fmla="*/ 21600 h 21600"/>
                <a:gd name="T6" fmla="*/ 0 w 21600"/>
                <a:gd name="T7" fmla="*/ 21600 h 21600"/>
                <a:gd name="T8" fmla="*/ 5287 w 21600"/>
                <a:gd name="T9" fmla="*/ 500 h 21600"/>
                <a:gd name="T10" fmla="*/ 16312 w 21600"/>
                <a:gd name="T11" fmla="*/ 21100 h 21600"/>
              </a:gdLst>
              <a:ahLst/>
              <a:cxnLst>
                <a:cxn ang="0">
                  <a:pos x="T0" y="T1"/>
                </a:cxn>
                <a:cxn ang="0">
                  <a:pos x="T2" y="T3"/>
                </a:cxn>
                <a:cxn ang="0">
                  <a:pos x="T4" y="T5"/>
                </a:cxn>
                <a:cxn ang="0">
                  <a:pos x="T6" y="T7"/>
                </a:cxn>
              </a:cxnLst>
              <a:rect l="T8" t="T9" r="T10" b="T11"/>
              <a:pathLst>
                <a:path w="21600" h="21600">
                  <a:moveTo>
                    <a:pt x="3768" y="0"/>
                  </a:moveTo>
                  <a:lnTo>
                    <a:pt x="17831" y="0"/>
                  </a:lnTo>
                  <a:lnTo>
                    <a:pt x="21600" y="21600"/>
                  </a:lnTo>
                  <a:lnTo>
                    <a:pt x="0" y="21600"/>
                  </a:lnTo>
                  <a:lnTo>
                    <a:pt x="3768" y="0"/>
                  </a:lnTo>
                  <a:close/>
                </a:path>
              </a:pathLst>
            </a:custGeom>
            <a:solidFill>
              <a:srgbClr val="FFBE7D"/>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5" name="Pyr4"/>
            <p:cNvSpPr>
              <a:spLocks noEditPoints="1" noChangeArrowheads="1"/>
            </p:cNvSpPr>
            <p:nvPr/>
          </p:nvSpPr>
          <p:spPr bwMode="auto">
            <a:xfrm>
              <a:off x="1248" y="2904"/>
              <a:ext cx="4176" cy="936"/>
            </a:xfrm>
            <a:custGeom>
              <a:avLst/>
              <a:gdLst>
                <a:gd name="T0" fmla="*/ 2793 w 21600"/>
                <a:gd name="T1" fmla="*/ 0 h 21600"/>
                <a:gd name="T2" fmla="*/ 18806 w 21600"/>
                <a:gd name="T3" fmla="*/ 0 h 21600"/>
                <a:gd name="T4" fmla="*/ 21600 w 21600"/>
                <a:gd name="T5" fmla="*/ 21600 h 21600"/>
                <a:gd name="T6" fmla="*/ 0 w 21600"/>
                <a:gd name="T7" fmla="*/ 21600 h 21600"/>
                <a:gd name="T8" fmla="*/ 3287 w 21600"/>
                <a:gd name="T9" fmla="*/ 500 h 21600"/>
                <a:gd name="T10" fmla="*/ 17312 w 21600"/>
                <a:gd name="T11" fmla="*/ 21100 h 21600"/>
              </a:gdLst>
              <a:ahLst/>
              <a:cxnLst>
                <a:cxn ang="0">
                  <a:pos x="T0" y="T1"/>
                </a:cxn>
                <a:cxn ang="0">
                  <a:pos x="T2" y="T3"/>
                </a:cxn>
                <a:cxn ang="0">
                  <a:pos x="T4" y="T5"/>
                </a:cxn>
                <a:cxn ang="0">
                  <a:pos x="T6" y="T7"/>
                </a:cxn>
              </a:cxnLst>
              <a:rect l="T8" t="T9" r="T10" b="T11"/>
              <a:pathLst>
                <a:path w="21600" h="21600">
                  <a:moveTo>
                    <a:pt x="2793" y="0"/>
                  </a:moveTo>
                  <a:lnTo>
                    <a:pt x="18806" y="0"/>
                  </a:lnTo>
                  <a:lnTo>
                    <a:pt x="21600" y="21600"/>
                  </a:lnTo>
                  <a:lnTo>
                    <a:pt x="0" y="21600"/>
                  </a:lnTo>
                  <a:lnTo>
                    <a:pt x="2793" y="0"/>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Highest and Best Use</a:t>
            </a:r>
            <a:endParaRPr lang="en-US" b="1" dirty="0"/>
          </a:p>
        </p:txBody>
      </p:sp>
      <p:sp>
        <p:nvSpPr>
          <p:cNvPr id="3" name="Content Placeholder 2"/>
          <p:cNvSpPr>
            <a:spLocks noGrp="1"/>
          </p:cNvSpPr>
          <p:nvPr>
            <p:ph idx="1"/>
          </p:nvPr>
        </p:nvSpPr>
        <p:spPr/>
        <p:txBody>
          <a:bodyPr/>
          <a:lstStyle/>
          <a:p>
            <a:r>
              <a:rPr lang="en-US" dirty="0" smtClean="0"/>
              <a:t> The reasonably probable and legal use that is physically possible, appropriately supported, financially feasible and that results in the highest value. </a:t>
            </a:r>
          </a:p>
          <a:p>
            <a:r>
              <a:rPr lang="en-US" b="1" u="sng" dirty="0" smtClean="0"/>
              <a:t>Physically possible</a:t>
            </a:r>
          </a:p>
          <a:p>
            <a:r>
              <a:rPr lang="en-US" b="1" u="sng" dirty="0" smtClean="0"/>
              <a:t>Legally permissible</a:t>
            </a:r>
          </a:p>
          <a:p>
            <a:r>
              <a:rPr lang="en-US" b="1" u="sng" dirty="0" smtClean="0"/>
              <a:t>Financially feasible</a:t>
            </a:r>
          </a:p>
          <a:p>
            <a:r>
              <a:rPr lang="en-US" b="1" u="sng" dirty="0" smtClean="0"/>
              <a:t>Maximally productive </a:t>
            </a:r>
            <a:endParaRPr lang="en-US" b="1" u="sn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VALUATION PROCESS</a:t>
            </a:r>
            <a:endParaRPr lang="en-US" b="1" dirty="0"/>
          </a:p>
        </p:txBody>
      </p:sp>
      <p:sp>
        <p:nvSpPr>
          <p:cNvPr id="3" name="Content Placeholder 2"/>
          <p:cNvSpPr>
            <a:spLocks noGrp="1"/>
          </p:cNvSpPr>
          <p:nvPr>
            <p:ph idx="1"/>
          </p:nvPr>
        </p:nvSpPr>
        <p:spPr>
          <a:xfrm>
            <a:off x="457200" y="1775191"/>
            <a:ext cx="8229600" cy="4930409"/>
          </a:xfrm>
        </p:spPr>
        <p:txBody>
          <a:bodyPr/>
          <a:lstStyle/>
          <a:p>
            <a:r>
              <a:rPr lang="en-US" dirty="0" smtClean="0"/>
              <a:t>The appraiser uses one or more of the three approaches to develop value opinion. Each approach has its applicability and its strengths and weaknesses. The three approaches to value are: </a:t>
            </a:r>
          </a:p>
          <a:p>
            <a:r>
              <a:rPr lang="en-US" b="1" u="sng" dirty="0" smtClean="0"/>
              <a:t>Cost</a:t>
            </a:r>
          </a:p>
          <a:p>
            <a:r>
              <a:rPr lang="en-US" b="1" u="sng" dirty="0" smtClean="0"/>
              <a:t>Sales Comparison</a:t>
            </a:r>
          </a:p>
          <a:p>
            <a:r>
              <a:rPr lang="en-US" b="1" u="sng" dirty="0" smtClean="0"/>
              <a:t>Income Capitalization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VALUATION PROCESS cont.</a:t>
            </a:r>
            <a:endParaRPr lang="en-US" b="1" dirty="0"/>
          </a:p>
        </p:txBody>
      </p:sp>
      <p:sp>
        <p:nvSpPr>
          <p:cNvPr id="3" name="Content Placeholder 2"/>
          <p:cNvSpPr>
            <a:spLocks noGrp="1"/>
          </p:cNvSpPr>
          <p:nvPr>
            <p:ph idx="1"/>
          </p:nvPr>
        </p:nvSpPr>
        <p:spPr>
          <a:xfrm>
            <a:off x="228600" y="1371600"/>
            <a:ext cx="8610600" cy="5257800"/>
          </a:xfrm>
        </p:spPr>
        <p:txBody>
          <a:bodyPr>
            <a:normAutofit/>
          </a:bodyPr>
          <a:lstStyle/>
          <a:p>
            <a:pPr algn="ctr">
              <a:buNone/>
            </a:pPr>
            <a:r>
              <a:rPr lang="en-US" sz="3600" b="1" u="sng" dirty="0" smtClean="0"/>
              <a:t>Cost Approach</a:t>
            </a:r>
          </a:p>
          <a:p>
            <a:pPr algn="ctr">
              <a:buNone/>
            </a:pPr>
            <a:endParaRPr lang="en-US" sz="3600" b="1" u="sng" dirty="0" smtClean="0"/>
          </a:p>
          <a:p>
            <a:r>
              <a:rPr lang="en-US" dirty="0" smtClean="0"/>
              <a:t>Develops a value of opinion for the land,</a:t>
            </a:r>
          </a:p>
          <a:p>
            <a:r>
              <a:rPr lang="en-US" dirty="0" smtClean="0"/>
              <a:t>Estimates the cost new of the improvement, as of the appraisal effective date,</a:t>
            </a:r>
          </a:p>
          <a:p>
            <a:r>
              <a:rPr lang="en-US" dirty="0" smtClean="0"/>
              <a:t>Deducts depreciation from the cost new of the improvement,</a:t>
            </a:r>
          </a:p>
          <a:p>
            <a:r>
              <a:rPr lang="en-US" dirty="0" smtClean="0"/>
              <a:t>Adds the land value opinion and the depreciated improvement value indication for the subject property by the cost approach. </a:t>
            </a:r>
          </a:p>
          <a:p>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VALUATION PROCESS cont.</a:t>
            </a:r>
            <a:endParaRPr lang="en-US" dirty="0"/>
          </a:p>
        </p:txBody>
      </p:sp>
      <p:sp>
        <p:nvSpPr>
          <p:cNvPr id="3" name="Content Placeholder 2"/>
          <p:cNvSpPr>
            <a:spLocks noGrp="1"/>
          </p:cNvSpPr>
          <p:nvPr>
            <p:ph idx="1"/>
          </p:nvPr>
        </p:nvSpPr>
        <p:spPr>
          <a:xfrm>
            <a:off x="228600" y="1447800"/>
            <a:ext cx="8610600" cy="5257800"/>
          </a:xfrm>
        </p:spPr>
        <p:txBody>
          <a:bodyPr>
            <a:normAutofit lnSpcReduction="10000"/>
          </a:bodyPr>
          <a:lstStyle/>
          <a:p>
            <a:pPr algn="ctr">
              <a:buNone/>
            </a:pPr>
            <a:r>
              <a:rPr lang="en-US" b="1" u="sng" dirty="0" smtClean="0"/>
              <a:t>Cost Approach cont. </a:t>
            </a:r>
          </a:p>
          <a:p>
            <a:r>
              <a:rPr lang="en-US" dirty="0" smtClean="0"/>
              <a:t>There are three primary methods to estimate the cost new of the improvements. The </a:t>
            </a:r>
            <a:r>
              <a:rPr lang="en-US" b="1" u="sng" dirty="0" smtClean="0"/>
              <a:t>comparative-unit method</a:t>
            </a:r>
            <a:r>
              <a:rPr lang="en-US" dirty="0" smtClean="0"/>
              <a:t>, the</a:t>
            </a:r>
            <a:r>
              <a:rPr lang="en-US" b="1" u="sng" dirty="0" smtClean="0"/>
              <a:t> unit-in-place method,</a:t>
            </a:r>
            <a:r>
              <a:rPr lang="en-US" dirty="0" smtClean="0"/>
              <a:t> and the </a:t>
            </a:r>
            <a:r>
              <a:rPr lang="en-US" b="1" u="sng" dirty="0" smtClean="0"/>
              <a:t>quantity survey method</a:t>
            </a:r>
            <a:r>
              <a:rPr lang="en-US" dirty="0" smtClean="0"/>
              <a:t>. </a:t>
            </a:r>
          </a:p>
          <a:p>
            <a:r>
              <a:rPr lang="en-US" dirty="0" smtClean="0"/>
              <a:t>The </a:t>
            </a:r>
            <a:r>
              <a:rPr lang="en-US" b="1" dirty="0" smtClean="0"/>
              <a:t>Comparative-unit method </a:t>
            </a:r>
            <a:r>
              <a:rPr lang="en-US" dirty="0" smtClean="0"/>
              <a:t>is the most frequently used (e.g., dollars/per square foot, dollars per cubic foot)</a:t>
            </a:r>
          </a:p>
          <a:p>
            <a:r>
              <a:rPr lang="en-US" dirty="0" smtClean="0"/>
              <a:t>Cost new = reproduction (exact copy) vs. replacement (equivalent utility) minus depreciation. </a:t>
            </a:r>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VALUATION PROCESS cont.</a:t>
            </a:r>
            <a:endParaRPr lang="en-US" dirty="0"/>
          </a:p>
        </p:txBody>
      </p:sp>
      <p:sp>
        <p:nvSpPr>
          <p:cNvPr id="3" name="Content Placeholder 2"/>
          <p:cNvSpPr>
            <a:spLocks noGrp="1"/>
          </p:cNvSpPr>
          <p:nvPr>
            <p:ph idx="1"/>
          </p:nvPr>
        </p:nvSpPr>
        <p:spPr>
          <a:xfrm>
            <a:off x="228600" y="1447800"/>
            <a:ext cx="8610600" cy="5257800"/>
          </a:xfrm>
        </p:spPr>
        <p:txBody>
          <a:bodyPr/>
          <a:lstStyle/>
          <a:p>
            <a:pPr algn="ctr">
              <a:buNone/>
            </a:pPr>
            <a:r>
              <a:rPr lang="en-US" b="1" u="sng" dirty="0" smtClean="0"/>
              <a:t>Cost Approach cont. </a:t>
            </a:r>
          </a:p>
          <a:p>
            <a:pPr algn="ctr">
              <a:buNone/>
            </a:pPr>
            <a:endParaRPr lang="en-US" b="1" u="sng" dirty="0" smtClean="0"/>
          </a:p>
          <a:p>
            <a:r>
              <a:rPr lang="en-US" b="1" u="sng" dirty="0" smtClean="0"/>
              <a:t>Depreciation </a:t>
            </a:r>
            <a:r>
              <a:rPr lang="en-US" dirty="0" smtClean="0"/>
              <a:t>is a loss in value from any and all causes. It is the difference between the cost new and the depreciated value, as of the appraisal effective date. Depreciation results from three causes, </a:t>
            </a:r>
            <a:r>
              <a:rPr lang="en-US" b="1" dirty="0" smtClean="0"/>
              <a:t>physical deterioration</a:t>
            </a:r>
            <a:r>
              <a:rPr lang="en-US" dirty="0" smtClean="0"/>
              <a:t>, </a:t>
            </a:r>
            <a:r>
              <a:rPr lang="en-US" b="1" dirty="0" smtClean="0"/>
              <a:t>functional obsolescence </a:t>
            </a:r>
            <a:r>
              <a:rPr lang="en-US" dirty="0" smtClean="0"/>
              <a:t>and </a:t>
            </a:r>
            <a:r>
              <a:rPr lang="en-US" b="1" dirty="0" smtClean="0"/>
              <a:t>external obsolescence. </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VALUATION PROCESS cont.</a:t>
            </a:r>
            <a:endParaRPr lang="en-US" dirty="0"/>
          </a:p>
        </p:txBody>
      </p:sp>
      <p:sp>
        <p:nvSpPr>
          <p:cNvPr id="3" name="Content Placeholder 2"/>
          <p:cNvSpPr>
            <a:spLocks noGrp="1"/>
          </p:cNvSpPr>
          <p:nvPr>
            <p:ph idx="1"/>
          </p:nvPr>
        </p:nvSpPr>
        <p:spPr>
          <a:xfrm>
            <a:off x="228600" y="1600201"/>
            <a:ext cx="8610600" cy="5105400"/>
          </a:xfrm>
        </p:spPr>
        <p:txBody>
          <a:bodyPr/>
          <a:lstStyle/>
          <a:p>
            <a:pPr algn="ctr">
              <a:buNone/>
            </a:pPr>
            <a:r>
              <a:rPr lang="en-US" b="1" u="sng" dirty="0" smtClean="0"/>
              <a:t>Cost Approach cont. </a:t>
            </a:r>
          </a:p>
          <a:p>
            <a:pPr algn="ctr">
              <a:buNone/>
            </a:pPr>
            <a:endParaRPr lang="en-US" b="1" u="sng" dirty="0" smtClean="0"/>
          </a:p>
          <a:p>
            <a:r>
              <a:rPr lang="en-US" dirty="0" smtClean="0"/>
              <a:t>There are </a:t>
            </a:r>
            <a:r>
              <a:rPr lang="en-US" u="sng" dirty="0" smtClean="0"/>
              <a:t>three</a:t>
            </a:r>
            <a:r>
              <a:rPr lang="en-US" dirty="0" smtClean="0"/>
              <a:t> basic methods to estimate depreciation. The </a:t>
            </a:r>
            <a:r>
              <a:rPr lang="en-US" b="1" u="sng" dirty="0" smtClean="0"/>
              <a:t>age-life method</a:t>
            </a:r>
            <a:r>
              <a:rPr lang="en-US" dirty="0" smtClean="0"/>
              <a:t>, </a:t>
            </a:r>
            <a:r>
              <a:rPr lang="en-US" b="1" u="sng" dirty="0" smtClean="0"/>
              <a:t>market extraction method</a:t>
            </a:r>
            <a:r>
              <a:rPr lang="en-US" u="sng" dirty="0" smtClean="0"/>
              <a:t> </a:t>
            </a:r>
            <a:r>
              <a:rPr lang="en-US" dirty="0" smtClean="0"/>
              <a:t>and the </a:t>
            </a:r>
            <a:r>
              <a:rPr lang="en-US" b="1" u="sng" dirty="0" smtClean="0"/>
              <a:t>breakdown method. </a:t>
            </a:r>
            <a:r>
              <a:rPr lang="en-US" dirty="0" smtClean="0"/>
              <a:t>The </a:t>
            </a:r>
            <a:r>
              <a:rPr lang="en-US" b="1" dirty="0" smtClean="0"/>
              <a:t>age-life</a:t>
            </a:r>
            <a:r>
              <a:rPr lang="en-US" dirty="0" smtClean="0"/>
              <a:t> </a:t>
            </a:r>
            <a:r>
              <a:rPr lang="en-US" b="1" dirty="0" smtClean="0"/>
              <a:t>method</a:t>
            </a:r>
            <a:r>
              <a:rPr lang="en-US" dirty="0" smtClean="0"/>
              <a:t> is most frequently used.</a:t>
            </a:r>
          </a:p>
          <a:p>
            <a:r>
              <a:rPr lang="en-US" b="1" dirty="0" smtClean="0"/>
              <a:t>Age- life method </a:t>
            </a:r>
            <a:r>
              <a:rPr lang="en-US" dirty="0" smtClean="0"/>
              <a:t>is the ratio between effective age and economic life.  </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VALUATION PROCESS cont.</a:t>
            </a:r>
            <a:endParaRPr lang="en-US" dirty="0"/>
          </a:p>
        </p:txBody>
      </p:sp>
      <p:sp>
        <p:nvSpPr>
          <p:cNvPr id="3" name="Content Placeholder 2"/>
          <p:cNvSpPr>
            <a:spLocks noGrp="1"/>
          </p:cNvSpPr>
          <p:nvPr>
            <p:ph idx="1"/>
          </p:nvPr>
        </p:nvSpPr>
        <p:spPr>
          <a:xfrm>
            <a:off x="228600" y="1371600"/>
            <a:ext cx="8686800" cy="5334000"/>
          </a:xfrm>
        </p:spPr>
        <p:txBody>
          <a:bodyPr>
            <a:normAutofit fontScale="92500"/>
          </a:bodyPr>
          <a:lstStyle/>
          <a:p>
            <a:pPr algn="ctr">
              <a:buNone/>
            </a:pPr>
            <a:r>
              <a:rPr lang="en-US" b="1" u="sng" dirty="0" smtClean="0"/>
              <a:t>Sales Approach</a:t>
            </a:r>
          </a:p>
          <a:p>
            <a:r>
              <a:rPr lang="en-US" dirty="0" smtClean="0"/>
              <a:t>In the sales comparison approach, the appraiser compares recent similar property sales to the subject property. The sales are adjusted for the dissimilarities to the subject and an indicated value of opinion for the subject property is developed. If the sale is superior in a specific attribute, a minus adjustment is indicated, if the sale is inferior in a specific attribute, a plus adjustment is indicated, if the sale and subject are comparable in a specific attribute, no adjustment is made.  </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VALUATION PROCESS cont.</a:t>
            </a:r>
            <a:endParaRPr lang="en-US" dirty="0"/>
          </a:p>
        </p:txBody>
      </p:sp>
      <p:sp>
        <p:nvSpPr>
          <p:cNvPr id="3" name="Content Placeholder 2"/>
          <p:cNvSpPr>
            <a:spLocks noGrp="1"/>
          </p:cNvSpPr>
          <p:nvPr>
            <p:ph idx="1"/>
          </p:nvPr>
        </p:nvSpPr>
        <p:spPr>
          <a:xfrm>
            <a:off x="228600" y="1371600"/>
            <a:ext cx="8686800" cy="5486400"/>
          </a:xfrm>
        </p:spPr>
        <p:txBody>
          <a:bodyPr>
            <a:normAutofit lnSpcReduction="10000"/>
          </a:bodyPr>
          <a:lstStyle/>
          <a:p>
            <a:pPr algn="ctr">
              <a:buNone/>
            </a:pPr>
            <a:r>
              <a:rPr lang="en-US" b="1" u="sng" dirty="0" smtClean="0"/>
              <a:t>Sales Approach cont.</a:t>
            </a:r>
          </a:p>
          <a:p>
            <a:pPr algn="ctr">
              <a:buNone/>
            </a:pPr>
            <a:endParaRPr lang="en-US" b="1" u="sng" dirty="0" smtClean="0"/>
          </a:p>
          <a:p>
            <a:r>
              <a:rPr lang="en-US" dirty="0" smtClean="0"/>
              <a:t>Adjustment can be qualitative (inferior to, equal to, superior to) or quantitative (dollars, percentages)</a:t>
            </a:r>
          </a:p>
          <a:p>
            <a:r>
              <a:rPr lang="en-US" u="sng" dirty="0" smtClean="0"/>
              <a:t>Quantitative is the preferred method used on Highway Appraisals</a:t>
            </a:r>
          </a:p>
          <a:p>
            <a:r>
              <a:rPr lang="en-US" dirty="0" smtClean="0"/>
              <a:t>Typical adjustments considered include property rights, financing, sales conditions, market conditions, location, physical characteristics, other. </a:t>
            </a:r>
          </a:p>
          <a:p>
            <a:pPr>
              <a:buNone/>
            </a:pPr>
            <a:r>
              <a:rPr lang="en-US" b="1" u="sng" dirty="0" smtClean="0"/>
              <a:t> </a:t>
            </a:r>
          </a:p>
          <a:p>
            <a:pPr algn="ct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Appraising 099</a:t>
            </a:r>
            <a:endParaRPr lang="en-US" b="1" dirty="0"/>
          </a:p>
        </p:txBody>
      </p:sp>
      <p:sp>
        <p:nvSpPr>
          <p:cNvPr id="3" name="Content Placeholder 2"/>
          <p:cNvSpPr>
            <a:spLocks noGrp="1"/>
          </p:cNvSpPr>
          <p:nvPr>
            <p:ph idx="1"/>
          </p:nvPr>
        </p:nvSpPr>
        <p:spPr/>
        <p:txBody>
          <a:bodyPr>
            <a:normAutofit/>
          </a:bodyPr>
          <a:lstStyle/>
          <a:p>
            <a:pPr algn="ctr">
              <a:buNone/>
            </a:pPr>
            <a:r>
              <a:rPr lang="en-US" sz="4000" b="1" dirty="0" smtClean="0"/>
              <a:t>Part One</a:t>
            </a:r>
          </a:p>
          <a:p>
            <a:pPr algn="ctr">
              <a:buNone/>
            </a:pPr>
            <a:r>
              <a:rPr lang="en-US" sz="4000" b="1" dirty="0" smtClean="0"/>
              <a:t>Controlling Documents</a:t>
            </a:r>
          </a:p>
          <a:p>
            <a:pPr algn="ctr">
              <a:buNone/>
            </a:pPr>
            <a:endParaRPr lang="en-US" sz="4000" dirty="0" smtClean="0"/>
          </a:p>
          <a:p>
            <a:pPr algn="ctr">
              <a:buNone/>
            </a:pPr>
            <a:endParaRPr lang="en-US" sz="4000" dirty="0"/>
          </a:p>
        </p:txBody>
      </p:sp>
      <p:pic>
        <p:nvPicPr>
          <p:cNvPr id="44034" name="Picture 2" descr="clipart for powerpoint"/>
          <p:cNvPicPr>
            <a:picLocks noChangeAspect="1" noChangeArrowheads="1"/>
          </p:cNvPicPr>
          <p:nvPr/>
        </p:nvPicPr>
        <p:blipFill>
          <a:blip r:embed="rId3" cstate="print"/>
          <a:srcRect/>
          <a:stretch>
            <a:fillRect/>
          </a:stretch>
        </p:blipFill>
        <p:spPr bwMode="auto">
          <a:xfrm>
            <a:off x="1524000" y="3276600"/>
            <a:ext cx="6248400" cy="3314701"/>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VALUATION PROCESS cont.</a:t>
            </a:r>
            <a:endParaRPr lang="en-US" dirty="0"/>
          </a:p>
        </p:txBody>
      </p:sp>
      <p:sp>
        <p:nvSpPr>
          <p:cNvPr id="3" name="Content Placeholder 2"/>
          <p:cNvSpPr>
            <a:spLocks noGrp="1"/>
          </p:cNvSpPr>
          <p:nvPr>
            <p:ph idx="1"/>
          </p:nvPr>
        </p:nvSpPr>
        <p:spPr>
          <a:xfrm>
            <a:off x="228600" y="1447800"/>
            <a:ext cx="8686800" cy="5257800"/>
          </a:xfrm>
        </p:spPr>
        <p:txBody>
          <a:bodyPr>
            <a:normAutofit/>
          </a:bodyPr>
          <a:lstStyle/>
          <a:p>
            <a:pPr algn="ctr">
              <a:buNone/>
            </a:pPr>
            <a:r>
              <a:rPr lang="en-US" b="1" u="sng" dirty="0" smtClean="0"/>
              <a:t>Income Capitalization Approach</a:t>
            </a:r>
          </a:p>
          <a:p>
            <a:r>
              <a:rPr lang="en-US" sz="3000" dirty="0" smtClean="0"/>
              <a:t>In developing a property value opinion by the income capitalization approach, the appraiser converts income into value through the application of a rate or a ratio. </a:t>
            </a:r>
          </a:p>
          <a:p>
            <a:r>
              <a:rPr lang="en-US" sz="3000" b="1" dirty="0" smtClean="0"/>
              <a:t>Gross Rent Multipliers: </a:t>
            </a:r>
            <a:r>
              <a:rPr lang="en-US" sz="3000" dirty="0" smtClean="0"/>
              <a:t>express the relationship between value and gross rent.</a:t>
            </a:r>
          </a:p>
          <a:p>
            <a:r>
              <a:rPr lang="en-US" sz="3000" b="1" dirty="0" smtClean="0"/>
              <a:t>GRM= Sale Price/Gross Rent</a:t>
            </a:r>
          </a:p>
          <a:p>
            <a:r>
              <a:rPr lang="en-US" sz="3000" dirty="0" smtClean="0"/>
              <a:t>GRMs are appropriate for residential properties. In this instance, the gross rent and the gross rent multiplier are generally based on monthly rent. </a:t>
            </a:r>
            <a:endParaRPr lang="en-US" sz="3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VALUATION PROCESS cont.</a:t>
            </a:r>
            <a:endParaRPr lang="en-US" dirty="0"/>
          </a:p>
        </p:txBody>
      </p:sp>
      <p:sp>
        <p:nvSpPr>
          <p:cNvPr id="3" name="Content Placeholder 2"/>
          <p:cNvSpPr>
            <a:spLocks noGrp="1"/>
          </p:cNvSpPr>
          <p:nvPr>
            <p:ph idx="1"/>
          </p:nvPr>
        </p:nvSpPr>
        <p:spPr>
          <a:xfrm>
            <a:off x="228600" y="1775191"/>
            <a:ext cx="8610600" cy="4854209"/>
          </a:xfrm>
        </p:spPr>
        <p:txBody>
          <a:bodyPr>
            <a:normAutofit/>
          </a:bodyPr>
          <a:lstStyle/>
          <a:p>
            <a:pPr algn="ctr">
              <a:buNone/>
            </a:pPr>
            <a:r>
              <a:rPr lang="en-US" b="1" u="sng" dirty="0" smtClean="0"/>
              <a:t>Income Capitalization Approach cont.</a:t>
            </a:r>
          </a:p>
          <a:p>
            <a:r>
              <a:rPr lang="en-US" sz="3000" dirty="0" smtClean="0"/>
              <a:t>To develop a gross rent multiplier, the appraiser, researches the market for recent similar sales that were rented or available for rent at the time of sale. Next, the gross rent multiplier is determined by dividing the sale price by the gross rent. Once developed, the appraiser multiplies the subject property’s gross rent by the gross rent multiplier to arrive at a value opinion for the subject property. </a:t>
            </a:r>
          </a:p>
          <a:p>
            <a:pPr algn="ctr">
              <a:buNone/>
            </a:pP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VALUATION PROCESS cont.</a:t>
            </a:r>
            <a:endParaRPr lang="en-US" dirty="0"/>
          </a:p>
        </p:txBody>
      </p:sp>
      <p:sp>
        <p:nvSpPr>
          <p:cNvPr id="3" name="Content Placeholder 2"/>
          <p:cNvSpPr>
            <a:spLocks noGrp="1"/>
          </p:cNvSpPr>
          <p:nvPr>
            <p:ph idx="1"/>
          </p:nvPr>
        </p:nvSpPr>
        <p:spPr>
          <a:xfrm>
            <a:off x="228600" y="1775191"/>
            <a:ext cx="8686800" cy="4854209"/>
          </a:xfrm>
        </p:spPr>
        <p:txBody>
          <a:bodyPr>
            <a:normAutofit/>
          </a:bodyPr>
          <a:lstStyle/>
          <a:p>
            <a:pPr algn="ctr">
              <a:buNone/>
            </a:pPr>
            <a:r>
              <a:rPr lang="en-US" b="1" u="sng" dirty="0" smtClean="0"/>
              <a:t>Income Capitalization Approach</a:t>
            </a:r>
          </a:p>
          <a:p>
            <a:pPr algn="ctr">
              <a:buNone/>
            </a:pPr>
            <a:r>
              <a:rPr lang="en-US" b="1" dirty="0" smtClean="0"/>
              <a:t>Direct Capitalization </a:t>
            </a:r>
          </a:p>
          <a:p>
            <a:r>
              <a:rPr lang="en-US" b="1" dirty="0" smtClean="0"/>
              <a:t>1. </a:t>
            </a:r>
            <a:r>
              <a:rPr lang="en-US" dirty="0" smtClean="0"/>
              <a:t>Estimate the subject property’s annual </a:t>
            </a:r>
            <a:r>
              <a:rPr lang="en-US" u="sng" dirty="0" smtClean="0"/>
              <a:t>potential gross income </a:t>
            </a:r>
            <a:r>
              <a:rPr lang="en-US" b="1" dirty="0" smtClean="0"/>
              <a:t>(PGI)</a:t>
            </a:r>
          </a:p>
          <a:p>
            <a:r>
              <a:rPr lang="en-US" b="1" dirty="0" smtClean="0"/>
              <a:t>2.</a:t>
            </a:r>
            <a:r>
              <a:rPr lang="en-US" dirty="0" smtClean="0"/>
              <a:t> Determine a </a:t>
            </a:r>
            <a:r>
              <a:rPr lang="en-US" u="sng" dirty="0" smtClean="0"/>
              <a:t>vacancy and collection </a:t>
            </a:r>
            <a:r>
              <a:rPr lang="en-US" dirty="0" smtClean="0"/>
              <a:t>loss </a:t>
            </a:r>
            <a:r>
              <a:rPr lang="en-US" b="1" dirty="0" smtClean="0"/>
              <a:t>(V&amp;C)</a:t>
            </a:r>
          </a:p>
          <a:p>
            <a:r>
              <a:rPr lang="en-US" b="1" dirty="0" smtClean="0"/>
              <a:t>3.  </a:t>
            </a:r>
            <a:r>
              <a:rPr lang="en-US" dirty="0" smtClean="0"/>
              <a:t>Subtract the vacancy and collection loss from the potential gross income to arrive at the </a:t>
            </a:r>
            <a:r>
              <a:rPr lang="en-US" u="sng" dirty="0" smtClean="0"/>
              <a:t>effective gross income </a:t>
            </a:r>
            <a:r>
              <a:rPr lang="en-US" b="1" dirty="0" smtClean="0"/>
              <a:t>(EGI)</a:t>
            </a:r>
          </a:p>
          <a:p>
            <a:pPr algn="ctr">
              <a:buNone/>
            </a:pP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VALUATION PROCESS cont.</a:t>
            </a:r>
            <a:endParaRPr lang="en-US" dirty="0"/>
          </a:p>
        </p:txBody>
      </p:sp>
      <p:sp>
        <p:nvSpPr>
          <p:cNvPr id="3" name="Content Placeholder 2"/>
          <p:cNvSpPr>
            <a:spLocks noGrp="1"/>
          </p:cNvSpPr>
          <p:nvPr>
            <p:ph idx="1"/>
          </p:nvPr>
        </p:nvSpPr>
        <p:spPr>
          <a:xfrm>
            <a:off x="228600" y="1775191"/>
            <a:ext cx="8686800" cy="4854209"/>
          </a:xfrm>
        </p:spPr>
        <p:txBody>
          <a:bodyPr>
            <a:normAutofit/>
          </a:bodyPr>
          <a:lstStyle/>
          <a:p>
            <a:pPr algn="ctr">
              <a:buNone/>
            </a:pPr>
            <a:r>
              <a:rPr lang="en-US" b="1" u="sng" dirty="0" smtClean="0"/>
              <a:t>Income Capitalization Approach</a:t>
            </a:r>
          </a:p>
          <a:p>
            <a:pPr algn="ctr">
              <a:buNone/>
            </a:pPr>
            <a:r>
              <a:rPr lang="en-US" b="1" dirty="0" smtClean="0"/>
              <a:t>Direct Capitalization </a:t>
            </a:r>
          </a:p>
          <a:p>
            <a:r>
              <a:rPr lang="en-US" b="1" dirty="0" smtClean="0"/>
              <a:t>4. </a:t>
            </a:r>
            <a:r>
              <a:rPr lang="en-US" dirty="0" smtClean="0"/>
              <a:t>Estimate annual property expense and subtract the expenses from the effective gross income to arrive at the </a:t>
            </a:r>
            <a:r>
              <a:rPr lang="en-US" u="sng" dirty="0" smtClean="0"/>
              <a:t>net operating income </a:t>
            </a:r>
            <a:r>
              <a:rPr lang="en-US" b="1" dirty="0" smtClean="0"/>
              <a:t>(NOI) </a:t>
            </a:r>
          </a:p>
          <a:p>
            <a:r>
              <a:rPr lang="en-US" b="1" dirty="0" smtClean="0"/>
              <a:t>5. </a:t>
            </a:r>
            <a:r>
              <a:rPr lang="en-US" dirty="0" smtClean="0"/>
              <a:t>Develop a capitalization rate.</a:t>
            </a:r>
          </a:p>
          <a:p>
            <a:r>
              <a:rPr lang="en-US" b="1" dirty="0" smtClean="0"/>
              <a:t>6. </a:t>
            </a:r>
            <a:r>
              <a:rPr lang="en-US" dirty="0" smtClean="0"/>
              <a:t>Convert the net operating income into value through the application of a rate. </a:t>
            </a:r>
            <a:endParaRPr lang="en-US"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VALUATION PROCESS cont.</a:t>
            </a:r>
            <a:endParaRPr lang="en-US" dirty="0"/>
          </a:p>
        </p:txBody>
      </p:sp>
      <p:sp>
        <p:nvSpPr>
          <p:cNvPr id="3" name="Content Placeholder 2"/>
          <p:cNvSpPr>
            <a:spLocks noGrp="1"/>
          </p:cNvSpPr>
          <p:nvPr>
            <p:ph idx="1"/>
          </p:nvPr>
        </p:nvSpPr>
        <p:spPr>
          <a:xfrm>
            <a:off x="228600" y="1524000"/>
            <a:ext cx="8686800" cy="5181600"/>
          </a:xfrm>
        </p:spPr>
        <p:txBody>
          <a:bodyPr>
            <a:normAutofit/>
          </a:bodyPr>
          <a:lstStyle/>
          <a:p>
            <a:pPr algn="ctr">
              <a:buNone/>
            </a:pPr>
            <a:r>
              <a:rPr lang="en-US" b="1" u="sng" dirty="0" smtClean="0"/>
              <a:t>Income Capitalization Approach</a:t>
            </a:r>
          </a:p>
          <a:p>
            <a:pPr algn="ctr">
              <a:buNone/>
            </a:pPr>
            <a:r>
              <a:rPr lang="en-US" b="1" dirty="0" smtClean="0"/>
              <a:t>Direct Capitalization </a:t>
            </a:r>
          </a:p>
          <a:p>
            <a:r>
              <a:rPr lang="en-US" dirty="0" smtClean="0"/>
              <a:t>In the development of a market value opinion, the appraiser converts the net operating income into value through direct capitalization or yield capitalization. In direct capitalization, the formula is: </a:t>
            </a:r>
          </a:p>
          <a:p>
            <a:r>
              <a:rPr lang="en-US" sz="2800" u="sng" dirty="0" smtClean="0"/>
              <a:t>Property Value= Net Operating Income/Capitalization Rate </a:t>
            </a:r>
            <a:endParaRPr lang="en-US" sz="2800" u="sng"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65238"/>
          </a:xfrm>
        </p:spPr>
        <p:txBody>
          <a:bodyPr/>
          <a:lstStyle/>
          <a:p>
            <a:r>
              <a:rPr lang="en-US" b="1" dirty="0" smtClean="0"/>
              <a:t>Appraising 099</a:t>
            </a:r>
            <a:endParaRPr lang="en-US" b="1" dirty="0"/>
          </a:p>
        </p:txBody>
      </p:sp>
      <p:sp>
        <p:nvSpPr>
          <p:cNvPr id="3" name="Content Placeholder 2"/>
          <p:cNvSpPr>
            <a:spLocks noGrp="1"/>
          </p:cNvSpPr>
          <p:nvPr>
            <p:ph idx="1"/>
          </p:nvPr>
        </p:nvSpPr>
        <p:spPr>
          <a:xfrm>
            <a:off x="228600" y="1600200"/>
            <a:ext cx="8686800" cy="4876800"/>
          </a:xfrm>
        </p:spPr>
        <p:txBody>
          <a:bodyPr>
            <a:normAutofit/>
          </a:bodyPr>
          <a:lstStyle/>
          <a:p>
            <a:pPr algn="ctr">
              <a:buNone/>
            </a:pPr>
            <a:r>
              <a:rPr lang="en-US" sz="4000" b="1" dirty="0" smtClean="0"/>
              <a:t>Part 4</a:t>
            </a:r>
          </a:p>
          <a:p>
            <a:pPr algn="ctr">
              <a:buNone/>
            </a:pPr>
            <a:r>
              <a:rPr lang="en-US" sz="4000" b="1" dirty="0" smtClean="0"/>
              <a:t>Highway Appraisals</a:t>
            </a:r>
            <a:endParaRPr lang="en-US" sz="4000" b="1" dirty="0"/>
          </a:p>
        </p:txBody>
      </p:sp>
      <p:sp>
        <p:nvSpPr>
          <p:cNvPr id="3074" name="File"/>
          <p:cNvSpPr>
            <a:spLocks noEditPoints="1" noChangeArrowheads="1"/>
          </p:cNvSpPr>
          <p:nvPr/>
        </p:nvSpPr>
        <p:spPr bwMode="auto">
          <a:xfrm>
            <a:off x="457200" y="3581400"/>
            <a:ext cx="3428999" cy="2514599"/>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pic>
        <p:nvPicPr>
          <p:cNvPr id="3075" name="Picture 3" descr="C:\Program Files\Microsoft Office\MEDIA\OFFICE12\Bullets\BD21298_.gif"/>
          <p:cNvPicPr>
            <a:picLocks noChangeAspect="1" noChangeArrowheads="1"/>
          </p:cNvPicPr>
          <p:nvPr/>
        </p:nvPicPr>
        <p:blipFill>
          <a:blip r:embed="rId2" cstate="print"/>
          <a:srcRect/>
          <a:stretch>
            <a:fillRect/>
          </a:stretch>
        </p:blipFill>
        <p:spPr bwMode="auto">
          <a:xfrm>
            <a:off x="4419600" y="4419600"/>
            <a:ext cx="1066800" cy="1371600"/>
          </a:xfrm>
          <a:prstGeom prst="rect">
            <a:avLst/>
          </a:prstGeom>
          <a:noFill/>
        </p:spPr>
      </p:pic>
      <p:pic>
        <p:nvPicPr>
          <p:cNvPr id="3076" name="Picture 4" descr="C:\Program Files\Microsoft Office\MEDIA\CAGCAT10\j0287005.wmf"/>
          <p:cNvPicPr>
            <a:picLocks noChangeAspect="1" noChangeArrowheads="1"/>
          </p:cNvPicPr>
          <p:nvPr/>
        </p:nvPicPr>
        <p:blipFill>
          <a:blip r:embed="rId3" cstate="print"/>
          <a:srcRect/>
          <a:stretch>
            <a:fillRect/>
          </a:stretch>
        </p:blipFill>
        <p:spPr bwMode="auto">
          <a:xfrm>
            <a:off x="5791200" y="3505200"/>
            <a:ext cx="2666999" cy="2971799"/>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rmAutofit/>
          </a:bodyPr>
          <a:lstStyle/>
          <a:p>
            <a:r>
              <a:rPr lang="en-US" b="1" dirty="0" smtClean="0"/>
              <a:t>Highway Appraisals </a:t>
            </a:r>
            <a:endParaRPr lang="en-US" dirty="0"/>
          </a:p>
        </p:txBody>
      </p:sp>
      <p:sp>
        <p:nvSpPr>
          <p:cNvPr id="3" name="Content Placeholder 2"/>
          <p:cNvSpPr>
            <a:spLocks noGrp="1"/>
          </p:cNvSpPr>
          <p:nvPr>
            <p:ph idx="1"/>
          </p:nvPr>
        </p:nvSpPr>
        <p:spPr>
          <a:xfrm>
            <a:off x="152400" y="1447800"/>
            <a:ext cx="8763000" cy="5257800"/>
          </a:xfrm>
        </p:spPr>
        <p:txBody>
          <a:bodyPr>
            <a:normAutofit fontScale="92500"/>
          </a:bodyPr>
          <a:lstStyle/>
          <a:p>
            <a:pPr>
              <a:buNone/>
            </a:pPr>
            <a:r>
              <a:rPr lang="en-US" dirty="0" smtClean="0"/>
              <a:t>    </a:t>
            </a:r>
            <a:r>
              <a:rPr lang="en-US" b="1" u="sng" dirty="0" smtClean="0"/>
              <a:t>APPRAISAL TECHNIQUES</a:t>
            </a:r>
          </a:p>
          <a:p>
            <a:pPr>
              <a:buNone/>
            </a:pPr>
            <a:r>
              <a:rPr lang="en-US" dirty="0" smtClean="0"/>
              <a:t>    The regulations found in 49 CFR Part 24 provide that </a:t>
            </a:r>
            <a:r>
              <a:rPr lang="en-US" u="sng" dirty="0" smtClean="0"/>
              <a:t>the format and level of documentation for an appraisal depend on the complexity of the appraisal problem</a:t>
            </a:r>
            <a:r>
              <a:rPr lang="en-US" dirty="0" smtClean="0"/>
              <a:t>. The documentation must include valuation data and the appraiser’s analysis of the data. In some cases, the appraisal problem will allow that “</a:t>
            </a:r>
            <a:r>
              <a:rPr lang="en-US" u="sng" dirty="0" smtClean="0"/>
              <a:t>minimum standards</a:t>
            </a:r>
            <a:r>
              <a:rPr lang="en-US" dirty="0" smtClean="0"/>
              <a:t>” be used; others may require a “</a:t>
            </a:r>
            <a:r>
              <a:rPr lang="en-US" u="sng" dirty="0" smtClean="0"/>
              <a:t>detailed</a:t>
            </a:r>
            <a:r>
              <a:rPr lang="en-US" dirty="0" smtClean="0"/>
              <a:t>” appraisal. However, any appraisal must contain sufficient documentation to support the appraiser’s stated opinion of value.</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b="1" dirty="0" smtClean="0"/>
              <a:t>Highway Appraisals</a:t>
            </a:r>
            <a:endParaRPr lang="en-US" b="1" dirty="0"/>
          </a:p>
        </p:txBody>
      </p:sp>
      <p:sp>
        <p:nvSpPr>
          <p:cNvPr id="3" name="Content Placeholder 2"/>
          <p:cNvSpPr>
            <a:spLocks noGrp="1"/>
          </p:cNvSpPr>
          <p:nvPr>
            <p:ph idx="1"/>
          </p:nvPr>
        </p:nvSpPr>
        <p:spPr>
          <a:xfrm>
            <a:off x="152400" y="1524000"/>
            <a:ext cx="8839200" cy="5181600"/>
          </a:xfrm>
        </p:spPr>
        <p:txBody>
          <a:bodyPr>
            <a:normAutofit fontScale="85000" lnSpcReduction="10000"/>
          </a:bodyPr>
          <a:lstStyle/>
          <a:p>
            <a:r>
              <a:rPr lang="en-US" dirty="0" smtClean="0"/>
              <a:t>These type of appraisals </a:t>
            </a:r>
            <a:r>
              <a:rPr lang="en-US" i="1" dirty="0" smtClean="0"/>
              <a:t>generally</a:t>
            </a:r>
            <a:r>
              <a:rPr lang="en-US" dirty="0" smtClean="0"/>
              <a:t> use two values, </a:t>
            </a:r>
            <a:r>
              <a:rPr lang="en-US" b="1" dirty="0" smtClean="0"/>
              <a:t>Before and After (BAV). </a:t>
            </a:r>
          </a:p>
          <a:p>
            <a:r>
              <a:rPr lang="en-US" dirty="0" smtClean="0"/>
              <a:t>But there are times when the scenario does not require a complete </a:t>
            </a:r>
            <a:r>
              <a:rPr lang="en-US" b="1" dirty="0" smtClean="0"/>
              <a:t>BAV</a:t>
            </a:r>
            <a:r>
              <a:rPr lang="en-US" dirty="0" smtClean="0"/>
              <a:t> or when there is sufficient data that only </a:t>
            </a:r>
            <a:r>
              <a:rPr lang="en-US" b="1" dirty="0" smtClean="0"/>
              <a:t>one approach </a:t>
            </a:r>
            <a:r>
              <a:rPr lang="en-US" dirty="0" smtClean="0"/>
              <a:t>to value is required</a:t>
            </a:r>
            <a:r>
              <a:rPr lang="en-US" b="1" dirty="0" smtClean="0"/>
              <a:t>.</a:t>
            </a:r>
            <a:r>
              <a:rPr lang="en-US" dirty="0" smtClean="0"/>
              <a:t> </a:t>
            </a:r>
          </a:p>
          <a:p>
            <a:r>
              <a:rPr lang="en-US" dirty="0" smtClean="0"/>
              <a:t>Minimum standards considerations must take into account the </a:t>
            </a:r>
            <a:r>
              <a:rPr lang="en-US" u="sng" dirty="0" smtClean="0"/>
              <a:t>type of appraisal </a:t>
            </a:r>
            <a:r>
              <a:rPr lang="en-US" dirty="0" smtClean="0"/>
              <a:t>needed and the </a:t>
            </a:r>
            <a:r>
              <a:rPr lang="en-US" u="sng" dirty="0" smtClean="0"/>
              <a:t>appraisal context</a:t>
            </a:r>
            <a:r>
              <a:rPr lang="en-US" dirty="0" smtClean="0"/>
              <a:t>, consistent with state appraisal standards. For example, </a:t>
            </a:r>
            <a:r>
              <a:rPr lang="en-US" b="1" dirty="0" smtClean="0"/>
              <a:t>eminent domain appraisals </a:t>
            </a:r>
            <a:r>
              <a:rPr lang="en-US" dirty="0" smtClean="0"/>
              <a:t>typically require more thorough data research, more in-depth analysis and more complete documentation and reporting than appraisals prepared for the mortgage lending industry. </a:t>
            </a:r>
            <a:r>
              <a:rPr lang="en-US" b="1" dirty="0" smtClean="0"/>
              <a:t>(BV &amp; MINOR)</a:t>
            </a:r>
          </a:p>
          <a:p>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sz="4900" b="1" dirty="0" smtClean="0"/>
              <a:t>Highway Appraisals cont.</a:t>
            </a:r>
            <a:br>
              <a:rPr lang="en-US" sz="4900" b="1" dirty="0" smtClean="0"/>
            </a:br>
            <a:r>
              <a:rPr lang="en-US" sz="4000" b="1" dirty="0" smtClean="0"/>
              <a:t>BAV</a:t>
            </a:r>
            <a:endParaRPr lang="en-US" sz="4000" b="1" dirty="0"/>
          </a:p>
        </p:txBody>
      </p:sp>
      <p:sp>
        <p:nvSpPr>
          <p:cNvPr id="3" name="Content Placeholder 2"/>
          <p:cNvSpPr>
            <a:spLocks noGrp="1"/>
          </p:cNvSpPr>
          <p:nvPr>
            <p:ph idx="1"/>
          </p:nvPr>
        </p:nvSpPr>
        <p:spPr>
          <a:xfrm>
            <a:off x="152400" y="1524000"/>
            <a:ext cx="8839200" cy="5334000"/>
          </a:xfrm>
        </p:spPr>
        <p:txBody>
          <a:bodyPr>
            <a:normAutofit fontScale="92500" lnSpcReduction="20000"/>
          </a:bodyPr>
          <a:lstStyle/>
          <a:p>
            <a:r>
              <a:rPr lang="en-US" dirty="0" smtClean="0"/>
              <a:t>In the </a:t>
            </a:r>
            <a:r>
              <a:rPr lang="en-US" b="1" u="sng" dirty="0" smtClean="0"/>
              <a:t>Before</a:t>
            </a:r>
            <a:r>
              <a:rPr lang="en-US" b="1" dirty="0" smtClean="0"/>
              <a:t>,</a:t>
            </a:r>
            <a:r>
              <a:rPr lang="en-US" dirty="0" smtClean="0"/>
              <a:t> the appraiser considers the entire property and then takes the contributing value of each component to the whole, i.e., land, site improvements and all structures in its current use and gathers, analyzes and assembles market data to arrive at a opinion of value before the road project is constructed. </a:t>
            </a:r>
          </a:p>
          <a:p>
            <a:r>
              <a:rPr lang="en-US" dirty="0" smtClean="0"/>
              <a:t>In the </a:t>
            </a:r>
            <a:r>
              <a:rPr lang="en-US" b="1" u="sng" dirty="0" smtClean="0"/>
              <a:t>After</a:t>
            </a:r>
            <a:r>
              <a:rPr lang="en-US" dirty="0" smtClean="0"/>
              <a:t> situation, the appraiser considers any value loss to the fee simple and easements taken and any damages that the new construction may have on the parcel, i.e. but not limited to, proximity to the new road, elevation changes, curable functional obsolescence and changes in highest and best use.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smtClean="0"/>
              <a:t>Highway Appraisals cont.</a:t>
            </a:r>
            <a:br>
              <a:rPr lang="en-US" b="1" dirty="0" smtClean="0"/>
            </a:br>
            <a:r>
              <a:rPr lang="en-US" sz="3600" b="1" dirty="0" smtClean="0"/>
              <a:t>BV &amp; MINOR</a:t>
            </a:r>
            <a:endParaRPr lang="en-US" sz="3600" dirty="0"/>
          </a:p>
        </p:txBody>
      </p:sp>
      <p:sp>
        <p:nvSpPr>
          <p:cNvPr id="3" name="Content Placeholder 2"/>
          <p:cNvSpPr>
            <a:spLocks noGrp="1"/>
          </p:cNvSpPr>
          <p:nvPr>
            <p:ph idx="1"/>
          </p:nvPr>
        </p:nvSpPr>
        <p:spPr>
          <a:xfrm>
            <a:off x="152400" y="1524000"/>
            <a:ext cx="8839200" cy="5181600"/>
          </a:xfrm>
        </p:spPr>
        <p:txBody>
          <a:bodyPr>
            <a:normAutofit fontScale="92500"/>
          </a:bodyPr>
          <a:lstStyle/>
          <a:p>
            <a:pPr algn="ctr">
              <a:buNone/>
            </a:pPr>
            <a:r>
              <a:rPr lang="en-US" sz="3000" b="1" dirty="0" smtClean="0"/>
              <a:t>MINIMUM STANDARD APPRAISALS</a:t>
            </a:r>
          </a:p>
          <a:p>
            <a:r>
              <a:rPr lang="en-US" dirty="0" smtClean="0"/>
              <a:t>This form of appraisal may be utilized for </a:t>
            </a:r>
            <a:r>
              <a:rPr lang="en-US" u="sng" dirty="0" smtClean="0"/>
              <a:t>whole residential acquisitions, acquisitions of vacant land or for partial acquisitions involving easily supported damages</a:t>
            </a:r>
            <a:r>
              <a:rPr lang="en-US" dirty="0" smtClean="0"/>
              <a:t> to the remainder of the property.</a:t>
            </a:r>
          </a:p>
          <a:p>
            <a:r>
              <a:rPr lang="en-US" dirty="0" smtClean="0"/>
              <a:t> In all instances, </a:t>
            </a:r>
            <a:r>
              <a:rPr lang="en-US" b="1" u="sng" dirty="0" smtClean="0"/>
              <a:t>the highest and best use must be the same both before and after acquisition</a:t>
            </a:r>
            <a:r>
              <a:rPr lang="en-US" dirty="0" smtClean="0"/>
              <a:t>. The report must include a description of the property and the acquisition, an analysis of the comparable sales used, photographs of the property and an analysis of the value conclusions.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04800"/>
          </a:xfrm>
        </p:spPr>
        <p:txBody>
          <a:bodyPr>
            <a:normAutofit fontScale="90000"/>
          </a:bodyPr>
          <a:lstStyle/>
          <a:p>
            <a:r>
              <a:rPr lang="en-US" sz="6000" b="1" dirty="0" smtClean="0"/>
              <a:t>Controlling Documents</a:t>
            </a:r>
            <a:r>
              <a:rPr lang="en-US" dirty="0" smtClean="0"/>
              <a:t/>
            </a:r>
            <a:br>
              <a:rPr lang="en-US" dirty="0" smtClean="0"/>
            </a:br>
            <a:endParaRPr lang="en-US" dirty="0"/>
          </a:p>
        </p:txBody>
      </p:sp>
      <p:sp>
        <p:nvSpPr>
          <p:cNvPr id="3" name="Content Placeholder 2"/>
          <p:cNvSpPr>
            <a:spLocks noGrp="1"/>
          </p:cNvSpPr>
          <p:nvPr>
            <p:ph idx="1"/>
          </p:nvPr>
        </p:nvSpPr>
        <p:spPr>
          <a:xfrm>
            <a:off x="152400" y="1371600"/>
            <a:ext cx="8763000" cy="5334000"/>
          </a:xfrm>
        </p:spPr>
        <p:txBody>
          <a:bodyPr>
            <a:normAutofit/>
          </a:bodyPr>
          <a:lstStyle/>
          <a:p>
            <a:pPr marL="514350" indent="-514350" fontAlgn="base">
              <a:buFont typeface="+mj-lt"/>
              <a:buAutoNum type="arabicPeriod"/>
            </a:pPr>
            <a:r>
              <a:rPr lang="en-US" b="1" u="sng" dirty="0" smtClean="0"/>
              <a:t> The URA or </a:t>
            </a:r>
            <a:r>
              <a:rPr lang="en-US" b="1" u="sng" dirty="0" smtClean="0"/>
              <a:t>Uniform </a:t>
            </a:r>
            <a:r>
              <a:rPr lang="en-US" b="1" u="sng" dirty="0" smtClean="0"/>
              <a:t>Act </a:t>
            </a:r>
            <a:r>
              <a:rPr lang="en-US" b="1" dirty="0" smtClean="0"/>
              <a:t>: </a:t>
            </a:r>
            <a:r>
              <a:rPr lang="en-US" sz="3000" dirty="0" smtClean="0">
                <a:hlinkClick r:id="rId3"/>
              </a:rPr>
              <a:t>http://www.fhwa.dot.gov/real_estate/uniform_act/</a:t>
            </a:r>
            <a:endParaRPr lang="en-US" sz="3000" b="1" dirty="0" smtClean="0"/>
          </a:p>
          <a:p>
            <a:pPr marL="514350" indent="-514350" fontAlgn="base">
              <a:buFont typeface="+mj-lt"/>
              <a:buAutoNum type="arabicPeriod"/>
            </a:pPr>
            <a:r>
              <a:rPr lang="en-US" b="1" dirty="0" smtClean="0"/>
              <a:t> </a:t>
            </a:r>
            <a:r>
              <a:rPr lang="en-US" b="1" u="sng" dirty="0" smtClean="0"/>
              <a:t>KYTC Appraisal Guidelines: </a:t>
            </a:r>
            <a:r>
              <a:rPr lang="en-US" sz="3000" u="sng" dirty="0" smtClean="0">
                <a:hlinkClick r:id="rId4"/>
              </a:rPr>
              <a:t>http://transportation.ky.gov/Right-of-Way-and-Utilities/Documents/KYTC%20Appraisal%20Guidelines.pdf</a:t>
            </a:r>
            <a:endParaRPr lang="en-US" sz="3000" b="1" u="sng" dirty="0" smtClean="0"/>
          </a:p>
          <a:p>
            <a:pPr marL="514350" indent="-514350" fontAlgn="base">
              <a:buFont typeface="+mj-lt"/>
              <a:buAutoNum type="arabicPeriod"/>
            </a:pPr>
            <a:r>
              <a:rPr lang="en-US" b="1" u="sng" dirty="0" smtClean="0"/>
              <a:t>USPAP:</a:t>
            </a:r>
            <a:r>
              <a:rPr lang="en-US" b="1" dirty="0" smtClean="0"/>
              <a:t> </a:t>
            </a:r>
            <a:r>
              <a:rPr lang="en-US" b="1" u="sng" dirty="0" smtClean="0"/>
              <a:t> </a:t>
            </a:r>
            <a:r>
              <a:rPr lang="en-US" sz="3000" u="sng" dirty="0" smtClean="0">
                <a:hlinkClick r:id="rId5"/>
              </a:rPr>
              <a:t>http://www.appraisalinstitute.org/</a:t>
            </a:r>
            <a:endParaRPr lang="en-US" sz="3000" u="sng" dirty="0" smtClean="0"/>
          </a:p>
          <a:p>
            <a:pPr marL="514350" indent="-514350" fontAlgn="base">
              <a:buFont typeface="+mj-lt"/>
              <a:buAutoNum type="arabicPeriod"/>
            </a:pPr>
            <a:r>
              <a:rPr lang="en-US" b="1" u="sng" dirty="0" smtClean="0"/>
              <a:t>USAFLA or Yellow book:                                                        </a:t>
            </a:r>
            <a:r>
              <a:rPr lang="en-US" sz="3000" u="sng" dirty="0" smtClean="0">
                <a:hlinkClick r:id="rId6"/>
              </a:rPr>
              <a:t>http://www.justice.gov/sites/default/files/enrd/legcy/2010/11/16/Uniform-Appraisal-Standards.pdf</a:t>
            </a:r>
            <a:endParaRPr lang="en-US" sz="3000" dirty="0" smtClean="0"/>
          </a:p>
          <a:p>
            <a:pPr marL="514350" indent="-514350">
              <a:buNone/>
            </a:pPr>
            <a:endParaRPr lang="en-US" b="1" u="sng" dirty="0" smtClean="0"/>
          </a:p>
          <a:p>
            <a:pPr marL="1143000" indent="-1143000">
              <a:buNone/>
            </a:pPr>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Highway Appraisals </a:t>
            </a:r>
            <a:endParaRPr lang="en-US" dirty="0"/>
          </a:p>
        </p:txBody>
      </p:sp>
      <p:sp>
        <p:nvSpPr>
          <p:cNvPr id="3" name="Content Placeholder 2"/>
          <p:cNvSpPr>
            <a:spLocks noGrp="1"/>
          </p:cNvSpPr>
          <p:nvPr>
            <p:ph idx="1"/>
          </p:nvPr>
        </p:nvSpPr>
        <p:spPr>
          <a:xfrm>
            <a:off x="152400" y="1524000"/>
            <a:ext cx="8763000" cy="5181600"/>
          </a:xfrm>
        </p:spPr>
        <p:txBody>
          <a:bodyPr>
            <a:normAutofit/>
          </a:bodyPr>
          <a:lstStyle/>
          <a:p>
            <a:pPr algn="ctr">
              <a:buNone/>
            </a:pPr>
            <a:r>
              <a:rPr lang="en-US" sz="4800" b="1" dirty="0" smtClean="0"/>
              <a:t>Questions and/or Comments?</a:t>
            </a:r>
          </a:p>
          <a:p>
            <a:pPr algn="ctr">
              <a:buNone/>
            </a:pPr>
            <a:endParaRPr lang="en-US" sz="4800" b="1" dirty="0" smtClean="0"/>
          </a:p>
        </p:txBody>
      </p:sp>
      <p:pic>
        <p:nvPicPr>
          <p:cNvPr id="4100" name="Picture 4" descr="https://encrypted-tbn2.gstatic.com/images?q=tbn:ANd9GcSyXoTZ-1zQhQGVDoUOVZjnHkxucSZg1xwccnDzq_UalC2OcJWTeurQKQ">
            <a:hlinkClick r:id="rId2"/>
          </p:cNvPr>
          <p:cNvPicPr>
            <a:picLocks noChangeAspect="1" noChangeArrowheads="1"/>
          </p:cNvPicPr>
          <p:nvPr/>
        </p:nvPicPr>
        <p:blipFill>
          <a:blip r:embed="rId3" cstate="print"/>
          <a:srcRect/>
          <a:stretch>
            <a:fillRect/>
          </a:stretch>
        </p:blipFill>
        <p:spPr bwMode="auto">
          <a:xfrm>
            <a:off x="1676400" y="2667000"/>
            <a:ext cx="5562600" cy="3352800"/>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Appraisal 099</a:t>
            </a:r>
            <a:endParaRPr lang="en-US" b="1" dirty="0"/>
          </a:p>
        </p:txBody>
      </p:sp>
      <p:sp>
        <p:nvSpPr>
          <p:cNvPr id="3" name="Content Placeholder 2"/>
          <p:cNvSpPr>
            <a:spLocks noGrp="1"/>
          </p:cNvSpPr>
          <p:nvPr>
            <p:ph idx="1"/>
          </p:nvPr>
        </p:nvSpPr>
        <p:spPr/>
        <p:txBody>
          <a:bodyPr>
            <a:normAutofit/>
          </a:bodyPr>
          <a:lstStyle/>
          <a:p>
            <a:pPr algn="ctr">
              <a:buNone/>
            </a:pPr>
            <a:r>
              <a:rPr lang="en-US" sz="5400" b="1" dirty="0" smtClean="0"/>
              <a:t>Thank you for your time and attention</a:t>
            </a:r>
          </a:p>
          <a:p>
            <a:pPr algn="ctr">
              <a:buNone/>
            </a:pPr>
            <a:endParaRPr lang="en-US" sz="5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020762"/>
          </a:xfrm>
        </p:spPr>
        <p:txBody>
          <a:bodyPr>
            <a:normAutofit fontScale="90000"/>
          </a:bodyPr>
          <a:lstStyle/>
          <a:p>
            <a:r>
              <a:rPr lang="en-US" b="1" dirty="0" smtClean="0"/>
              <a:t> </a:t>
            </a:r>
            <a:r>
              <a:rPr lang="en-US" sz="5400" b="1" dirty="0" smtClean="0"/>
              <a:t>Controlling Documents cont.</a:t>
            </a:r>
            <a:endParaRPr lang="en-US" sz="5400" dirty="0"/>
          </a:p>
        </p:txBody>
      </p:sp>
      <p:sp>
        <p:nvSpPr>
          <p:cNvPr id="3" name="Content Placeholder 2"/>
          <p:cNvSpPr>
            <a:spLocks noGrp="1"/>
          </p:cNvSpPr>
          <p:nvPr>
            <p:ph idx="1"/>
          </p:nvPr>
        </p:nvSpPr>
        <p:spPr>
          <a:xfrm>
            <a:off x="228600" y="1524000"/>
            <a:ext cx="8686800" cy="5181600"/>
          </a:xfrm>
        </p:spPr>
        <p:txBody>
          <a:bodyPr>
            <a:normAutofit lnSpcReduction="10000"/>
          </a:bodyPr>
          <a:lstStyle/>
          <a:p>
            <a:pPr>
              <a:buNone/>
            </a:pPr>
            <a:r>
              <a:rPr lang="en-US" b="1" dirty="0" smtClean="0"/>
              <a:t>    </a:t>
            </a:r>
            <a:r>
              <a:rPr lang="en-US" b="1" u="sng" dirty="0" smtClean="0"/>
              <a:t>Uniform Relocation Assistance and Real Property Acquisition Policies Act of 1970, as amended (The Uniform Act): </a:t>
            </a:r>
          </a:p>
          <a:p>
            <a:r>
              <a:rPr lang="en-US" dirty="0" smtClean="0"/>
              <a:t>1. The purpose is to promote the fair and equitable treatment of people displaced as a result of projects undertaken by a federal agency or state agency with federal financial aid. </a:t>
            </a:r>
          </a:p>
          <a:p>
            <a:r>
              <a:rPr lang="en-US" dirty="0" smtClean="0"/>
              <a:t>2. Requires (except under certain conditions) the appraisal of real property before initiations of negotiations.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sz="5400" b="1" dirty="0" smtClean="0"/>
              <a:t>Controlling Documents cont.</a:t>
            </a:r>
            <a:endParaRPr lang="en-US" sz="5400" dirty="0"/>
          </a:p>
        </p:txBody>
      </p:sp>
      <p:sp>
        <p:nvSpPr>
          <p:cNvPr id="3" name="Content Placeholder 2"/>
          <p:cNvSpPr>
            <a:spLocks noGrp="1"/>
          </p:cNvSpPr>
          <p:nvPr>
            <p:ph idx="1"/>
          </p:nvPr>
        </p:nvSpPr>
        <p:spPr>
          <a:xfrm>
            <a:off x="228600" y="1600200"/>
            <a:ext cx="8686800" cy="4953000"/>
          </a:xfrm>
        </p:spPr>
        <p:txBody>
          <a:bodyPr/>
          <a:lstStyle/>
          <a:p>
            <a:pPr>
              <a:buNone/>
            </a:pPr>
            <a:r>
              <a:rPr lang="en-US" b="1" dirty="0" smtClean="0"/>
              <a:t>     </a:t>
            </a:r>
            <a:r>
              <a:rPr lang="en-US" b="1" u="sng" dirty="0" smtClean="0"/>
              <a:t>KYTC Appraisal Guidelines: </a:t>
            </a:r>
          </a:p>
          <a:p>
            <a:pPr>
              <a:buNone/>
            </a:pPr>
            <a:endParaRPr lang="en-US" b="1" u="sng" dirty="0" smtClean="0"/>
          </a:p>
          <a:p>
            <a:r>
              <a:rPr lang="en-US" dirty="0" smtClean="0"/>
              <a:t>was established to provide a consistent format for highway appraisals to ensure that fair and equitable treatment of the public is preformed throughout the valuation process on all KYTC approved projects.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401762"/>
          </a:xfrm>
        </p:spPr>
        <p:txBody>
          <a:bodyPr>
            <a:noAutofit/>
          </a:bodyPr>
          <a:lstStyle/>
          <a:p>
            <a:r>
              <a:rPr lang="en-US" sz="5400" b="1" dirty="0" smtClean="0"/>
              <a:t>Controlling Documents cont.</a:t>
            </a:r>
            <a:endParaRPr lang="en-US" sz="5400" b="1" dirty="0"/>
          </a:p>
        </p:txBody>
      </p:sp>
      <p:sp>
        <p:nvSpPr>
          <p:cNvPr id="3" name="Content Placeholder 2"/>
          <p:cNvSpPr>
            <a:spLocks noGrp="1"/>
          </p:cNvSpPr>
          <p:nvPr>
            <p:ph idx="1"/>
          </p:nvPr>
        </p:nvSpPr>
        <p:spPr>
          <a:xfrm>
            <a:off x="228600" y="1676400"/>
            <a:ext cx="8686800" cy="4876800"/>
          </a:xfrm>
        </p:spPr>
        <p:txBody>
          <a:bodyPr>
            <a:normAutofit/>
          </a:bodyPr>
          <a:lstStyle/>
          <a:p>
            <a:pPr>
              <a:buNone/>
            </a:pPr>
            <a:r>
              <a:rPr lang="en-US" b="1" dirty="0" smtClean="0"/>
              <a:t>    </a:t>
            </a:r>
            <a:r>
              <a:rPr lang="en-US" b="1" u="sng" dirty="0" smtClean="0"/>
              <a:t>Uniform Standards of Professional Appraisal Practices (USPAP): </a:t>
            </a:r>
          </a:p>
          <a:p>
            <a:r>
              <a:rPr lang="en-US" sz="2800" dirty="0" smtClean="0"/>
              <a:t>1. Developed, published and interpreted by The Appraisal Foundation’s Appraisal Standards Board on behalf of appraisers and users of appraisal services.</a:t>
            </a:r>
          </a:p>
          <a:p>
            <a:r>
              <a:rPr lang="en-US" sz="2800" dirty="0" smtClean="0"/>
              <a:t>2. Used by state and federal regulatory agencies and others.</a:t>
            </a:r>
          </a:p>
          <a:p>
            <a:r>
              <a:rPr lang="en-US" sz="2800" dirty="0" smtClean="0"/>
              <a:t>3. Contains Definitions, Preamble, Rules and Standards. </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096962"/>
          </a:xfrm>
        </p:spPr>
        <p:txBody>
          <a:bodyPr>
            <a:normAutofit/>
          </a:bodyPr>
          <a:lstStyle/>
          <a:p>
            <a:r>
              <a:rPr lang="en-US" sz="5400" b="1" dirty="0" smtClean="0"/>
              <a:t>Controlling Documents cont.</a:t>
            </a:r>
            <a:endParaRPr lang="en-US" sz="5400" dirty="0"/>
          </a:p>
        </p:txBody>
      </p:sp>
      <p:sp>
        <p:nvSpPr>
          <p:cNvPr id="3" name="Content Placeholder 2"/>
          <p:cNvSpPr>
            <a:spLocks noGrp="1"/>
          </p:cNvSpPr>
          <p:nvPr>
            <p:ph idx="1"/>
          </p:nvPr>
        </p:nvSpPr>
        <p:spPr>
          <a:xfrm>
            <a:off x="152400" y="1524000"/>
            <a:ext cx="8763000" cy="5105400"/>
          </a:xfrm>
        </p:spPr>
        <p:txBody>
          <a:bodyPr>
            <a:normAutofit/>
          </a:bodyPr>
          <a:lstStyle/>
          <a:p>
            <a:pPr>
              <a:buNone/>
            </a:pPr>
            <a:r>
              <a:rPr lang="en-US" b="1" dirty="0" smtClean="0"/>
              <a:t>    </a:t>
            </a:r>
            <a:r>
              <a:rPr lang="en-US" b="1" u="sng" dirty="0" smtClean="0"/>
              <a:t>Uniform Appraisal Standards for Federal Land Acquisition (UASFLA or “The Yellow Book”)</a:t>
            </a:r>
          </a:p>
          <a:p>
            <a:r>
              <a:rPr lang="en-US" dirty="0" smtClean="0"/>
              <a:t>1. Developed and published by the (U.S. Federal) Interagency Land Acquisition Conference.</a:t>
            </a:r>
          </a:p>
          <a:p>
            <a:r>
              <a:rPr lang="en-US" dirty="0" smtClean="0"/>
              <a:t>2. Intent is to promote uniformity in the appraisal of real property among the various agencies acquiring property on behalf of the U.S.</a:t>
            </a:r>
          </a:p>
          <a:p>
            <a:r>
              <a:rPr lang="en-US" dirty="0" smtClean="0"/>
              <a:t>3. Developed in 1973 and revised in 1982 and 2002.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b="1" dirty="0" smtClean="0"/>
              <a:t>Apprising 099</a:t>
            </a:r>
            <a:endParaRPr lang="en-US" b="1" dirty="0"/>
          </a:p>
        </p:txBody>
      </p:sp>
      <p:sp>
        <p:nvSpPr>
          <p:cNvPr id="3" name="Content Placeholder 2"/>
          <p:cNvSpPr>
            <a:spLocks noGrp="1"/>
          </p:cNvSpPr>
          <p:nvPr>
            <p:ph idx="1"/>
          </p:nvPr>
        </p:nvSpPr>
        <p:spPr/>
        <p:txBody>
          <a:bodyPr>
            <a:normAutofit/>
          </a:bodyPr>
          <a:lstStyle/>
          <a:p>
            <a:pPr algn="ctr">
              <a:buNone/>
            </a:pPr>
            <a:r>
              <a:rPr lang="en-US" sz="5400" b="1" dirty="0" smtClean="0"/>
              <a:t>Part 2</a:t>
            </a:r>
          </a:p>
          <a:p>
            <a:pPr algn="ctr">
              <a:buNone/>
            </a:pPr>
            <a:r>
              <a:rPr lang="en-US" sz="5400" b="1" dirty="0" smtClean="0"/>
              <a:t>Definitions &amp; Terms</a:t>
            </a:r>
          </a:p>
        </p:txBody>
      </p:sp>
      <p:pic>
        <p:nvPicPr>
          <p:cNvPr id="1026" name="Picture 2" descr="C:\Program Files\Microsoft Office\MEDIA\CAGCAT10\j0299125.wmf"/>
          <p:cNvPicPr>
            <a:picLocks noChangeAspect="1" noChangeArrowheads="1"/>
          </p:cNvPicPr>
          <p:nvPr/>
        </p:nvPicPr>
        <p:blipFill>
          <a:blip r:embed="rId2" cstate="print"/>
          <a:srcRect/>
          <a:stretch>
            <a:fillRect/>
          </a:stretch>
        </p:blipFill>
        <p:spPr bwMode="auto">
          <a:xfrm>
            <a:off x="685800" y="3810000"/>
            <a:ext cx="3048000" cy="2549521"/>
          </a:xfrm>
          <a:prstGeom prst="rect">
            <a:avLst/>
          </a:prstGeom>
          <a:noFill/>
        </p:spPr>
      </p:pic>
      <p:pic>
        <p:nvPicPr>
          <p:cNvPr id="1027" name="Picture 3" descr="C:\Program Files\Microsoft Office\MEDIA\CAGCAT10\j0217698.wmf"/>
          <p:cNvPicPr>
            <a:picLocks noChangeAspect="1" noChangeArrowheads="1"/>
          </p:cNvPicPr>
          <p:nvPr/>
        </p:nvPicPr>
        <p:blipFill>
          <a:blip r:embed="rId3" cstate="print"/>
          <a:srcRect/>
          <a:stretch>
            <a:fillRect/>
          </a:stretch>
        </p:blipFill>
        <p:spPr bwMode="auto">
          <a:xfrm>
            <a:off x="4953000" y="3733800"/>
            <a:ext cx="3124200" cy="25908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peakers xmlns="b47a5aad-adfb-4dac-9d3f-47090e67d565">Dale Crump</Speakers>
    <Year xmlns="b47a5aad-adfb-4dac-9d3f-47090e67d565">2015</Year>
    <Section xmlns="b47a5aad-adfb-4dac-9d3f-47090e67d565">Appraisal</Section>
    <Day xmlns="b47a5aad-adfb-4dac-9d3f-47090e67d565">Wednesday</Day>
  </documentManagement>
</p:properties>
</file>

<file path=customXml/itemProps1.xml><?xml version="1.0" encoding="utf-8"?>
<ds:datastoreItem xmlns:ds="http://schemas.openxmlformats.org/officeDocument/2006/customXml" ds:itemID="{A980F3BB-F8FA-4C81-B4ED-4955DF80E197}"/>
</file>

<file path=customXml/itemProps2.xml><?xml version="1.0" encoding="utf-8"?>
<ds:datastoreItem xmlns:ds="http://schemas.openxmlformats.org/officeDocument/2006/customXml" ds:itemID="{925458DE-E12B-4B89-8D9C-6A2E362B5911}"/>
</file>

<file path=customXml/itemProps3.xml><?xml version="1.0" encoding="utf-8"?>
<ds:datastoreItem xmlns:ds="http://schemas.openxmlformats.org/officeDocument/2006/customXml" ds:itemID="{1DDA033A-D608-467F-BA04-50172439539C}"/>
</file>

<file path=docProps/app.xml><?xml version="1.0" encoding="utf-8"?>
<Properties xmlns="http://schemas.openxmlformats.org/officeDocument/2006/extended-properties" xmlns:vt="http://schemas.openxmlformats.org/officeDocument/2006/docPropsVTypes">
  <Template>Module</Template>
  <TotalTime>2606</TotalTime>
  <Words>2409</Words>
  <Application>Microsoft Office PowerPoint</Application>
  <PresentationFormat>On-screen Show (4:3)</PresentationFormat>
  <Paragraphs>184</Paragraphs>
  <Slides>41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Corbel</vt:lpstr>
      <vt:lpstr>Wingdings</vt:lpstr>
      <vt:lpstr>Wingdings 2</vt:lpstr>
      <vt:lpstr>Wingdings 3</vt:lpstr>
      <vt:lpstr>Module</vt:lpstr>
      <vt:lpstr>Appraising 099 </vt:lpstr>
      <vt:lpstr>Appraising 099</vt:lpstr>
      <vt:lpstr>Appraising 099</vt:lpstr>
      <vt:lpstr>Controlling Documents </vt:lpstr>
      <vt:lpstr> Controlling Documents cont.</vt:lpstr>
      <vt:lpstr>Controlling Documents cont.</vt:lpstr>
      <vt:lpstr>Controlling Documents cont.</vt:lpstr>
      <vt:lpstr>Controlling Documents cont.</vt:lpstr>
      <vt:lpstr>Apprising 099</vt:lpstr>
      <vt:lpstr>Personal Property, Fixtures and Trade Fixtures</vt:lpstr>
      <vt:lpstr>Real Estate and Real Property</vt:lpstr>
      <vt:lpstr>APPRAISAL</vt:lpstr>
      <vt:lpstr>Criteria for Appraisals</vt:lpstr>
      <vt:lpstr>Criteria for Appraisal cont.</vt:lpstr>
      <vt:lpstr>Criteria for Appraisal cont.</vt:lpstr>
      <vt:lpstr>Criteria for Appraisal cont.</vt:lpstr>
      <vt:lpstr>Criteria for Appraisal cont.</vt:lpstr>
      <vt:lpstr>Cost, Price and Value</vt:lpstr>
      <vt:lpstr>Factors that Create Value</vt:lpstr>
      <vt:lpstr>Factors that Affect Value</vt:lpstr>
      <vt:lpstr>Appraising 099</vt:lpstr>
      <vt:lpstr>Highest and Best Use</vt:lpstr>
      <vt:lpstr>VALUATION PROCESS</vt:lpstr>
      <vt:lpstr>VALUATION PROCESS cont.</vt:lpstr>
      <vt:lpstr>VALUATION PROCESS cont.</vt:lpstr>
      <vt:lpstr>VALUATION PROCESS cont.</vt:lpstr>
      <vt:lpstr>VALUATION PROCESS cont.</vt:lpstr>
      <vt:lpstr>VALUATION PROCESS cont.</vt:lpstr>
      <vt:lpstr>VALUATION PROCESS cont.</vt:lpstr>
      <vt:lpstr>VALUATION PROCESS cont.</vt:lpstr>
      <vt:lpstr>VALUATION PROCESS cont.</vt:lpstr>
      <vt:lpstr>VALUATION PROCESS cont.</vt:lpstr>
      <vt:lpstr>VALUATION PROCESS cont.</vt:lpstr>
      <vt:lpstr>VALUATION PROCESS cont.</vt:lpstr>
      <vt:lpstr>Appraising 099</vt:lpstr>
      <vt:lpstr>Highway Appraisals </vt:lpstr>
      <vt:lpstr>Highway Appraisals</vt:lpstr>
      <vt:lpstr>Highway Appraisals cont. BAV</vt:lpstr>
      <vt:lpstr>Highway Appraisals cont. BV &amp; MINOR</vt:lpstr>
      <vt:lpstr>Highway Appraisals </vt:lpstr>
      <vt:lpstr>Appraisal 099</vt:lpstr>
    </vt:vector>
  </TitlesOfParts>
  <Company>Commonwealth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Appraising and Establishment of Just Compensation</dc:title>
  <dc:creator>DellTest</dc:creator>
  <cp:lastModifiedBy>design</cp:lastModifiedBy>
  <cp:revision>246</cp:revision>
  <dcterms:created xsi:type="dcterms:W3CDTF">2014-01-28T14:14:42Z</dcterms:created>
  <dcterms:modified xsi:type="dcterms:W3CDTF">2015-09-09T15:31:55Z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